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66" r:id="rId2"/>
    <p:sldId id="256" r:id="rId3"/>
    <p:sldId id="268" r:id="rId4"/>
    <p:sldId id="269" r:id="rId5"/>
    <p:sldId id="267" r:id="rId6"/>
    <p:sldId id="257" r:id="rId7"/>
    <p:sldId id="326" r:id="rId8"/>
    <p:sldId id="325" r:id="rId9"/>
    <p:sldId id="258" r:id="rId10"/>
    <p:sldId id="260" r:id="rId11"/>
    <p:sldId id="261" r:id="rId12"/>
    <p:sldId id="262" r:id="rId13"/>
    <p:sldId id="259" r:id="rId14"/>
    <p:sldId id="263" r:id="rId15"/>
    <p:sldId id="264" r:id="rId16"/>
    <p:sldId id="324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65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300" r:id="rId47"/>
    <p:sldId id="298" r:id="rId48"/>
    <p:sldId id="299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21" r:id="rId63"/>
    <p:sldId id="322" r:id="rId64"/>
    <p:sldId id="323" r:id="rId65"/>
    <p:sldId id="314" r:id="rId66"/>
    <p:sldId id="315" r:id="rId67"/>
    <p:sldId id="316" r:id="rId68"/>
    <p:sldId id="317" r:id="rId69"/>
    <p:sldId id="318" r:id="rId70"/>
    <p:sldId id="320" r:id="rId71"/>
    <p:sldId id="327" r:id="rId72"/>
    <p:sldId id="319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5AAAE-39DF-4F56-A604-CD6E1148FE9E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66A2A-4ED8-4F37-B5A8-04DC201A12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4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Como seu computador funciona? O que faz cada componente? </a:t>
            </a:r>
          </a:p>
          <a:p>
            <a:r>
              <a:rPr lang="pt-BR" dirty="0"/>
              <a:t>https://www.youtube.com/watch?v=lPl32xQ9g0s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6A2A-4ED8-4F37-B5A8-04DC201A126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9814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09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99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879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817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9316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002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246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16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59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10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6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62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84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03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02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1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5D530-F985-4D61-906B-0822519593E7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AF773D-1BB8-40BB-AC32-0FC2CD3234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9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igaweb.net/2023/07/trovare-ed-eliminare-gli-spazi-inutili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wm-compapp/chapter/creating-and-saving-a-file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ux.stackexchange.com/questions/53929/would-a-hard-to-learn-ui-be-acceptabl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ca-bertocchi.blogspot.com/2017/07/la-planilla-de-calculo-ms-excel.html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vectors/gleich-mathematik-symbol-icon-2718210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fviegas/analise-rc-ionic-2-92ac81641349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t-br/foto/1166602/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abcafe.com/strasbourg/access/" TargetMode="Externa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Pl32xQ9g0s" TargetMode="Externa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04475-851C-4FAF-8A8E-A7CE33E7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2A4E681-0048-4A58-AB5B-24754E1D7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572" y="-80681"/>
            <a:ext cx="13870446" cy="6938682"/>
          </a:xfrm>
        </p:spPr>
      </p:pic>
    </p:spTree>
    <p:extLst>
      <p:ext uri="{BB962C8B-B14F-4D97-AF65-F5344CB8AC3E}">
        <p14:creationId xmlns:p14="http://schemas.microsoft.com/office/powerpoint/2010/main" val="109965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39730-D6A4-45E4-ABB2-33585338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02961" cy="13208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Informática é a mesma coisa que tecnologia?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52D56C-5999-4A90-AE0E-0C71B083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 </a:t>
            </a:r>
            <a:r>
              <a:rPr lang="pt-PT" b="1" dirty="0"/>
              <a:t>informática</a:t>
            </a:r>
            <a:r>
              <a:rPr lang="pt-PT" dirty="0"/>
              <a:t> está voltada especificamente para o processamento de informações e dados usando computadores e sistemas de informação. Em contraste, a </a:t>
            </a:r>
            <a:r>
              <a:rPr lang="pt-PT" b="1" dirty="0"/>
              <a:t>tecnologia</a:t>
            </a:r>
            <a:r>
              <a:rPr lang="pt-PT" dirty="0"/>
              <a:t> é um termo amplo que se aplica a todas as inovações e avanços que resultam do conhecimento científico aplicado em várias áreas.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039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3DBCF-B013-46FA-A409-EAA05EB5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Versões do Windows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220F99-D1C3-48B5-A6D4-C82D63E7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versões do Windows para os usuários foram as seguintes: Windows 1.0 (1985), Windows 2.0 (1987), Windows 3.0 (1990), Windows 3.1 (1992, </a:t>
            </a:r>
            <a:r>
              <a:rPr lang="pt-BR" dirty="0" err="1"/>
              <a:t>WindowsNT</a:t>
            </a:r>
            <a:r>
              <a:rPr lang="pt-BR" dirty="0"/>
              <a:t> 3.1 (1993), Windows For Workgroups 3.11 (1993), </a:t>
            </a:r>
            <a:r>
              <a:rPr lang="pt-BR" dirty="0" err="1"/>
              <a:t>WindowsNT</a:t>
            </a:r>
            <a:r>
              <a:rPr lang="pt-BR" dirty="0"/>
              <a:t> Workstation 3.51 (1993), Windows 95 (1995), Windows 98 (1998), </a:t>
            </a:r>
            <a:r>
              <a:rPr lang="pt-BR" dirty="0" err="1"/>
              <a:t>WindowsNT</a:t>
            </a:r>
            <a:r>
              <a:rPr lang="pt-BR" dirty="0"/>
              <a:t> Workstation 4.0 (1996), Windows 2000 (2000), Windows ME (2001), Windows XP (2002), Windows Vista (2007), Windows 7 (2009), Windows 8 (2012), Windows 8.1 (2013) e Windows 11 (atual).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07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FAE75-7068-47D3-9466-DAE45ABE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Unidades de medida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135AFB5-0F16-45C2-A399-A6B91771A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002" y="1646194"/>
            <a:ext cx="7609332" cy="41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C1340-107C-4B8C-A1EE-F9FD1A9E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Sistemas Operacionais (S.O.) Mais usados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5D765B4-1B9E-41B9-842A-DDD53C7E8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558" y="2365018"/>
            <a:ext cx="6592220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2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6D054-132A-4B0A-A64B-6BD465C1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60" y="2768600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b="1" dirty="0">
                <a:solidFill>
                  <a:schemeClr val="tx1"/>
                </a:solidFill>
              </a:rPr>
              <a:t>Conhecendo o Windows e suas funcionalidades!</a:t>
            </a:r>
          </a:p>
        </p:txBody>
      </p:sp>
    </p:spTree>
    <p:extLst>
      <p:ext uri="{BB962C8B-B14F-4D97-AF65-F5344CB8AC3E}">
        <p14:creationId xmlns:p14="http://schemas.microsoft.com/office/powerpoint/2010/main" val="327970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C907ECC-FA76-4D60-B781-689E99912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940140"/>
              </p:ext>
            </p:extLst>
          </p:nvPr>
        </p:nvGraphicFramePr>
        <p:xfrm>
          <a:off x="1023712" y="134620"/>
          <a:ext cx="8596312" cy="658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1265541821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3130406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Extensão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Significado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91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 um arquivo de texto. O TXT é um formato que indica um texto sem formatação, que pode ser aberto ou criado no bloco de notas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80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 um tipo de arquivo usado no Windows para designar um programa ou aplicativo executável.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80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 utilizada para indicar um arquivo de códigos da linguagem HTML, é a principal tecnologia para criação de sites.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 um arquivo compactado com outros arquivos ou pastas. É muito usado quando necessitamos enviar para outros locais uma grande quantidade de conteúdo ou pastas, então para diminuir o tamanho e facilitar o processo usa-se a compactação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22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DOC E DOCX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Formato de arquivos DOC é de propriedade da Microsoft e usado no Microsoft Word como padrão na gravação de arquivos textos. As versões mais recentes do Word incorporaram a extensão DOCX como evolução do DOC.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56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PPT, PPS E PPTX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formato PPT faz parte também do Microsoft Office e é usado no Power Point como padrão dos arquivos de apresentação que ele gera. Para gravar e ler um arquivo PPT é necessário ter o Power Point instalado e no caso do arquivo PPTX é necessário a versão 2007 ou superior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XLS E XLSX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Este tipo de arquivo é usado pelo Excel para criar e editar planilhas. O XLS foi usado até a versão 2003, a partir da versão 2007 passou a usar o formato XLSX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2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JPG E 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 basicamente o principal formato de arquivos de imagens digitais atualmente.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60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MP3, WAV E 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São formatos de arquivos de áudio. MID e WAV já foram muito usados, mas recentemente com o surgimento do MP3.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355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AVI, MPG, WMV E 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São arquivos de vídeos. WMV, por exemplo, é o formato padrão do Windows Media Player, mas outros também são bastante populares.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378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92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EE0FC-6EE1-49CF-82B3-CDF3F12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O que mudou no Windows 11_">
            <a:hlinkClick r:id="" action="ppaction://media"/>
            <a:extLst>
              <a:ext uri="{FF2B5EF4-FFF2-40B4-BE49-F238E27FC236}">
                <a16:creationId xmlns:a16="http://schemas.microsoft.com/office/drawing/2014/main" id="{B813907E-8D76-455F-940E-1C5902ED27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8259" y="-52681"/>
            <a:ext cx="12380259" cy="6963361"/>
          </a:xfrm>
        </p:spPr>
      </p:pic>
    </p:spTree>
    <p:extLst>
      <p:ext uri="{BB962C8B-B14F-4D97-AF65-F5344CB8AC3E}">
        <p14:creationId xmlns:p14="http://schemas.microsoft.com/office/powerpoint/2010/main" val="262058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é o LinkedIn? Conheça essa ferramenta online para encontrar empregos  | TechTudo">
            <a:extLst>
              <a:ext uri="{FF2B5EF4-FFF2-40B4-BE49-F238E27FC236}">
                <a16:creationId xmlns:a16="http://schemas.microsoft.com/office/drawing/2014/main" id="{AC3020C7-1B6E-FD62-5DFC-EB3AD4DC3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724025"/>
            <a:ext cx="9372600" cy="3409950"/>
          </a:xfrm>
          <a:prstGeom prst="rect">
            <a:avLst/>
          </a:prstGeom>
          <a:solidFill>
            <a:srgbClr val="E6E6E6"/>
          </a:solidFill>
        </p:spPr>
      </p:pic>
    </p:spTree>
    <p:extLst>
      <p:ext uri="{BB962C8B-B14F-4D97-AF65-F5344CB8AC3E}">
        <p14:creationId xmlns:p14="http://schemas.microsoft.com/office/powerpoint/2010/main" val="77739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statísticas e Fatos do LinkedIn (2023)">
            <a:extLst>
              <a:ext uri="{FF2B5EF4-FFF2-40B4-BE49-F238E27FC236}">
                <a16:creationId xmlns:a16="http://schemas.microsoft.com/office/drawing/2014/main" id="{D5D3E81E-DB89-07B5-50D1-72C419B7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r="-1382"/>
          <a:stretch/>
        </p:blipFill>
        <p:spPr bwMode="auto">
          <a:xfrm>
            <a:off x="-344557" y="260252"/>
            <a:ext cx="12536557" cy="65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44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D0E65-260A-94B1-379F-15A68F06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rgbClr val="005A87"/>
                </a:solidFill>
                <a:latin typeface="Arial Rounded MT Bold" panose="020F0704030504030204" pitchFamily="34" charset="0"/>
              </a:rPr>
              <a:t>Para que serve o LinkedIn?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AB5B48-2560-67AE-C67F-AA449AB4F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877"/>
            <a:ext cx="10041835" cy="4351338"/>
          </a:xfrm>
        </p:spPr>
        <p:txBody>
          <a:bodyPr>
            <a:normAutofit/>
          </a:bodyPr>
          <a:lstStyle/>
          <a:p>
            <a:r>
              <a:rPr lang="pt-BR" sz="3200" dirty="0"/>
              <a:t>A missão do </a:t>
            </a:r>
            <a:r>
              <a:rPr lang="pt-BR" sz="3200" i="1" dirty="0" err="1"/>
              <a:t>Linkedin</a:t>
            </a:r>
            <a:r>
              <a:rPr lang="pt-BR" sz="3200" dirty="0"/>
              <a:t> é conectar os profissionais do mundo para torná-los mais produtivos e bem sucedidos.</a:t>
            </a:r>
          </a:p>
          <a:p>
            <a:r>
              <a:rPr lang="pt-BR" sz="3200" dirty="0"/>
              <a:t>Construa a sua marca pessoal e encante clientes e empresas. Aprenda a utilizar as redes para se tornar visível e atrair a atenção do seu público alvo, melhorando seu marketing pessoal ou de sua empresa no LinkedIn e atraia novas oportunidades.</a:t>
            </a:r>
          </a:p>
        </p:txBody>
      </p:sp>
    </p:spTree>
    <p:extLst>
      <p:ext uri="{BB962C8B-B14F-4D97-AF65-F5344CB8AC3E}">
        <p14:creationId xmlns:p14="http://schemas.microsoft.com/office/powerpoint/2010/main" val="6062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A0C6F-06EA-4C90-A7F8-16C07F121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Informática Básica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D2B2-D675-4990-89E4-E11F93E48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Instrutor</a:t>
            </a:r>
            <a:r>
              <a:rPr lang="pt-BR"/>
              <a:t>: Júlio </a:t>
            </a:r>
            <a:r>
              <a:rPr lang="pt-BR" dirty="0"/>
              <a:t>Orlando</a:t>
            </a:r>
          </a:p>
        </p:txBody>
      </p:sp>
    </p:spTree>
    <p:extLst>
      <p:ext uri="{BB962C8B-B14F-4D97-AF65-F5344CB8AC3E}">
        <p14:creationId xmlns:p14="http://schemas.microsoft.com/office/powerpoint/2010/main" val="364939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6E72ADD-66B6-B4B0-D3B8-F5841086B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9" t="26255" r="23564" b="27879"/>
          <a:stretch/>
        </p:blipFill>
        <p:spPr>
          <a:xfrm>
            <a:off x="3905249" y="2250411"/>
            <a:ext cx="4381500" cy="430279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51D5C69-AAD4-46E9-EB3E-686B209ECA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>
                <a:solidFill>
                  <a:srgbClr val="005A87"/>
                </a:solidFill>
                <a:latin typeface="Arial Rounded MT Bold" panose="020F0704030504030204" pitchFamily="34" charset="0"/>
              </a:rPr>
              <a:t>Cadastre-se no Linkedin</a:t>
            </a:r>
            <a:endParaRPr lang="pt-BR" sz="4800" b="1" dirty="0">
              <a:solidFill>
                <a:srgbClr val="005A8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7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CBB8D09-AD7C-D453-213C-067145AC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47825"/>
            <a:ext cx="11696700" cy="521017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F936C077-9BA9-372A-8CD6-9759F330D9CA}"/>
              </a:ext>
            </a:extLst>
          </p:cNvPr>
          <p:cNvSpPr txBox="1">
            <a:spLocks/>
          </p:cNvSpPr>
          <p:nvPr/>
        </p:nvSpPr>
        <p:spPr>
          <a:xfrm>
            <a:off x="638175" y="322262"/>
            <a:ext cx="10915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solidFill>
                  <a:srgbClr val="005A87"/>
                </a:solidFill>
                <a:latin typeface="Arial Rounded MT Bold" panose="020F0704030504030204" pitchFamily="34" charset="0"/>
              </a:rPr>
              <a:t>Conecte-se com seus colegas de trabalho, de classe e amigos no LinkedIn.</a:t>
            </a:r>
          </a:p>
        </p:txBody>
      </p:sp>
    </p:spTree>
    <p:extLst>
      <p:ext uri="{BB962C8B-B14F-4D97-AF65-F5344CB8AC3E}">
        <p14:creationId xmlns:p14="http://schemas.microsoft.com/office/powerpoint/2010/main" val="1742853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263691-BC04-33C0-EBB4-1A9D00F4D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55" y="95866"/>
            <a:ext cx="8600307" cy="6666267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931970D-26D5-CAF0-51AD-CF5FEC0EBA97}"/>
              </a:ext>
            </a:extLst>
          </p:cNvPr>
          <p:cNvCxnSpPr>
            <a:cxnSpLocks/>
          </p:cNvCxnSpPr>
          <p:nvPr/>
        </p:nvCxnSpPr>
        <p:spPr>
          <a:xfrm flipH="1" flipV="1">
            <a:off x="1533832" y="1880730"/>
            <a:ext cx="663908" cy="189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6674A9-0018-72DE-D776-662283FC91B6}"/>
              </a:ext>
            </a:extLst>
          </p:cNvPr>
          <p:cNvSpPr txBox="1"/>
          <p:nvPr/>
        </p:nvSpPr>
        <p:spPr>
          <a:xfrm>
            <a:off x="147485" y="1651820"/>
            <a:ext cx="144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Foto de Perfil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E0182D3-BFBB-CFFF-13B2-4777E398230D}"/>
              </a:ext>
            </a:extLst>
          </p:cNvPr>
          <p:cNvCxnSpPr>
            <a:cxnSpLocks/>
          </p:cNvCxnSpPr>
          <p:nvPr/>
        </p:nvCxnSpPr>
        <p:spPr>
          <a:xfrm flipH="1" flipV="1">
            <a:off x="1515626" y="3263235"/>
            <a:ext cx="682114" cy="458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99358F-4D9B-9973-005F-46A76230370E}"/>
              </a:ext>
            </a:extLst>
          </p:cNvPr>
          <p:cNvSpPr txBox="1"/>
          <p:nvPr/>
        </p:nvSpPr>
        <p:spPr>
          <a:xfrm>
            <a:off x="228830" y="2671433"/>
            <a:ext cx="1445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Cargo, área de atuação, interesses...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88AD5AD9-33F9-4A9D-8A08-1D620FC6AA0C}"/>
              </a:ext>
            </a:extLst>
          </p:cNvPr>
          <p:cNvCxnSpPr>
            <a:cxnSpLocks/>
          </p:cNvCxnSpPr>
          <p:nvPr/>
        </p:nvCxnSpPr>
        <p:spPr>
          <a:xfrm flipH="1">
            <a:off x="1674172" y="4130325"/>
            <a:ext cx="523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B78FB01-E0ED-B751-4C04-3713145129BA}"/>
              </a:ext>
            </a:extLst>
          </p:cNvPr>
          <p:cNvSpPr txBox="1"/>
          <p:nvPr/>
        </p:nvSpPr>
        <p:spPr>
          <a:xfrm>
            <a:off x="88489" y="3912895"/>
            <a:ext cx="1707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Cidade mora ou </a:t>
            </a:r>
            <a:r>
              <a:rPr lang="pt-BR" b="1" dirty="0"/>
              <a:t>disponibilidade</a:t>
            </a:r>
            <a:r>
              <a:rPr lang="pt-BR" dirty="0"/>
              <a:t> para trabalhar  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74397B9-F860-BFC7-09BC-9FE7BF2EB0C4}"/>
              </a:ext>
            </a:extLst>
          </p:cNvPr>
          <p:cNvCxnSpPr>
            <a:cxnSpLocks/>
          </p:cNvCxnSpPr>
          <p:nvPr/>
        </p:nvCxnSpPr>
        <p:spPr>
          <a:xfrm flipH="1">
            <a:off x="1515626" y="4572000"/>
            <a:ext cx="814619" cy="6727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5E4F6C0-0617-AC0D-A5BE-9C6546BB7BAB}"/>
              </a:ext>
            </a:extLst>
          </p:cNvPr>
          <p:cNvSpPr txBox="1"/>
          <p:nvPr/>
        </p:nvSpPr>
        <p:spPr>
          <a:xfrm>
            <a:off x="125592" y="5155160"/>
            <a:ext cx="1991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LinkedIn é uma rede de conexão, </a:t>
            </a:r>
            <a:r>
              <a:rPr lang="pt-BR" b="1" i="0" dirty="0">
                <a:effectLst/>
                <a:latin typeface="arial" panose="020B0604020202020204" pitchFamily="34" charset="0"/>
              </a:rPr>
              <a:t>Conectar</a:t>
            </a:r>
            <a:r>
              <a:rPr lang="pt-BR" b="0" i="0" dirty="0">
                <a:effectLst/>
                <a:latin typeface="arial" panose="020B0604020202020204" pitchFamily="34" charset="0"/>
              </a:rPr>
              <a:t>-se com </a:t>
            </a:r>
            <a:r>
              <a:rPr lang="pt-BR" b="1" i="0" dirty="0">
                <a:effectLst/>
                <a:latin typeface="arial" panose="020B0604020202020204" pitchFamily="34" charset="0"/>
              </a:rPr>
              <a:t>pessoas</a:t>
            </a:r>
            <a:endParaRPr lang="pt-BR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94B9CA1-9CCE-BF7F-921D-00E30DFE7E8A}"/>
              </a:ext>
            </a:extLst>
          </p:cNvPr>
          <p:cNvCxnSpPr>
            <a:cxnSpLocks/>
          </p:cNvCxnSpPr>
          <p:nvPr/>
        </p:nvCxnSpPr>
        <p:spPr>
          <a:xfrm>
            <a:off x="9261987" y="1076632"/>
            <a:ext cx="8131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B4A966-B8A3-6B0E-1776-2F0CC34812B4}"/>
              </a:ext>
            </a:extLst>
          </p:cNvPr>
          <p:cNvSpPr txBox="1"/>
          <p:nvPr/>
        </p:nvSpPr>
        <p:spPr>
          <a:xfrm>
            <a:off x="10235806" y="425214"/>
            <a:ext cx="1711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Foto de Capa, de preferencia alguma que faça referencia a sua área de atuação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7D99C8B-9539-3F1C-1142-BB6FE1A193E2}"/>
              </a:ext>
            </a:extLst>
          </p:cNvPr>
          <p:cNvCxnSpPr>
            <a:cxnSpLocks/>
          </p:cNvCxnSpPr>
          <p:nvPr/>
        </p:nvCxnSpPr>
        <p:spPr>
          <a:xfrm>
            <a:off x="8981768" y="3780781"/>
            <a:ext cx="1254038" cy="791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AF1EF17-B9F4-E900-4783-BD58D2437897}"/>
              </a:ext>
            </a:extLst>
          </p:cNvPr>
          <p:cNvSpPr txBox="1"/>
          <p:nvPr/>
        </p:nvSpPr>
        <p:spPr>
          <a:xfrm>
            <a:off x="10235806" y="4508829"/>
            <a:ext cx="171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Onde estuda ou estudou.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C3FCDCF-60C3-9844-8B4F-3C7981AFDC92}"/>
              </a:ext>
            </a:extLst>
          </p:cNvPr>
          <p:cNvSpPr txBox="1"/>
          <p:nvPr/>
        </p:nvSpPr>
        <p:spPr>
          <a:xfrm>
            <a:off x="11038171" y="2999117"/>
            <a:ext cx="150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Onde trabalha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C6252452-E0D1-CC46-A01A-E809C29A1774}"/>
              </a:ext>
            </a:extLst>
          </p:cNvPr>
          <p:cNvCxnSpPr>
            <a:cxnSpLocks/>
          </p:cNvCxnSpPr>
          <p:nvPr/>
        </p:nvCxnSpPr>
        <p:spPr>
          <a:xfrm>
            <a:off x="10310583" y="3263235"/>
            <a:ext cx="7275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027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EDC8D94-E731-25D6-37E3-E094C4F8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97" y="52194"/>
            <a:ext cx="8952805" cy="680580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919B18A-874D-2F68-27DC-460659DEBA33}"/>
              </a:ext>
            </a:extLst>
          </p:cNvPr>
          <p:cNvSpPr/>
          <p:nvPr/>
        </p:nvSpPr>
        <p:spPr>
          <a:xfrm>
            <a:off x="1619597" y="4572000"/>
            <a:ext cx="8952805" cy="228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B04A069-F473-7B60-AD2A-A9AB593E05BD}"/>
              </a:ext>
            </a:extLst>
          </p:cNvPr>
          <p:cNvSpPr/>
          <p:nvPr/>
        </p:nvSpPr>
        <p:spPr>
          <a:xfrm>
            <a:off x="1619596" y="71859"/>
            <a:ext cx="8952805" cy="4249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631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74DEDD-C16B-20FA-4455-C2B74BBA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" y="0"/>
            <a:ext cx="6353790" cy="688083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919B18A-874D-2F68-27DC-460659DEBA33}"/>
              </a:ext>
            </a:extLst>
          </p:cNvPr>
          <p:cNvSpPr/>
          <p:nvPr/>
        </p:nvSpPr>
        <p:spPr>
          <a:xfrm>
            <a:off x="125592" y="3975865"/>
            <a:ext cx="5943600" cy="2728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B04A069-F473-7B60-AD2A-A9AB593E05BD}"/>
              </a:ext>
            </a:extLst>
          </p:cNvPr>
          <p:cNvSpPr/>
          <p:nvPr/>
        </p:nvSpPr>
        <p:spPr>
          <a:xfrm>
            <a:off x="140111" y="202436"/>
            <a:ext cx="4970206" cy="3570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DF045C9-BE33-DE1C-429E-F159B2D2FB7F}"/>
              </a:ext>
            </a:extLst>
          </p:cNvPr>
          <p:cNvCxnSpPr/>
          <p:nvPr/>
        </p:nvCxnSpPr>
        <p:spPr>
          <a:xfrm>
            <a:off x="4149212" y="1987932"/>
            <a:ext cx="1946788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667870-0334-791C-EA0F-7B7EBA87B11F}"/>
              </a:ext>
            </a:extLst>
          </p:cNvPr>
          <p:cNvSpPr txBox="1"/>
          <p:nvPr/>
        </p:nvSpPr>
        <p:spPr>
          <a:xfrm>
            <a:off x="6367847" y="710659"/>
            <a:ext cx="46823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Além de colocar seu cargo, faça um resumo da 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suas funções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competências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no cargo!</a:t>
            </a:r>
            <a:endParaRPr lang="pt-BR" sz="32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533D1D-1F7D-950A-814D-9FBDC4FB9FC8}"/>
              </a:ext>
            </a:extLst>
          </p:cNvPr>
          <p:cNvCxnSpPr/>
          <p:nvPr/>
        </p:nvCxnSpPr>
        <p:spPr>
          <a:xfrm>
            <a:off x="4729315" y="5104758"/>
            <a:ext cx="1946788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81CA7C-4668-C607-4075-D323A7C68875}"/>
              </a:ext>
            </a:extLst>
          </p:cNvPr>
          <p:cNvSpPr txBox="1"/>
          <p:nvPr/>
        </p:nvSpPr>
        <p:spPr>
          <a:xfrm>
            <a:off x="6800467" y="3773429"/>
            <a:ext cx="46823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Além de colocar sua </a:t>
            </a:r>
            <a:r>
              <a:rPr lang="pt-BR" sz="3200" dirty="0" err="1">
                <a:latin typeface="Arial" panose="020B0604020202020204" pitchFamily="34" charset="0"/>
                <a:cs typeface="Arial" panose="020B0604020202020204" pitchFamily="34" charset="0"/>
              </a:rPr>
              <a:t>formção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, faça um resumo da 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suas funções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competências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no cargo!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037238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D0E65-260A-94B1-379F-15A68F06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54" y="1267619"/>
            <a:ext cx="5848350" cy="1325563"/>
          </a:xfrm>
        </p:spPr>
        <p:txBody>
          <a:bodyPr>
            <a:noAutofit/>
          </a:bodyPr>
          <a:lstStyle/>
          <a:p>
            <a:r>
              <a:rPr lang="pt-BR" sz="4000" b="1" dirty="0">
                <a:solidFill>
                  <a:srgbClr val="005A87"/>
                </a:solidFill>
                <a:latin typeface="Arial Rounded MT Bold" panose="020F0704030504030204" pitchFamily="34" charset="0"/>
              </a:rPr>
              <a:t>Informe às pessoas certas que você está buscando emprego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6A6A6E2-658C-B71A-597A-E02DE9C39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54" y="3377406"/>
            <a:ext cx="5222656" cy="221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Com o recurso </a:t>
            </a:r>
            <a:r>
              <a:rPr lang="pt-BR" b="1" dirty="0"/>
              <a:t>Open </a:t>
            </a:r>
            <a:r>
              <a:rPr lang="pt-BR" b="1" dirty="0" err="1"/>
              <a:t>To</a:t>
            </a:r>
            <a:r>
              <a:rPr lang="pt-BR" b="1" dirty="0"/>
              <a:t> </a:t>
            </a:r>
            <a:r>
              <a:rPr lang="pt-BR" b="1" dirty="0" err="1"/>
              <a:t>Work</a:t>
            </a:r>
            <a:r>
              <a:rPr lang="pt-BR" b="1" dirty="0"/>
              <a:t>, </a:t>
            </a:r>
            <a:r>
              <a:rPr lang="pt-BR" dirty="0"/>
              <a:t>você pode informar a recrutadores em sigilo ou compartilhar com a comunidade do LinkedIn que está buscando novas oportunidades de emprego.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C5E728C-3872-B7BC-0D14-1DB14F47A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42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2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D0E65-260A-94B1-379F-15A68F06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54" y="1267619"/>
            <a:ext cx="5572788" cy="1325563"/>
          </a:xfrm>
        </p:spPr>
        <p:txBody>
          <a:bodyPr>
            <a:noAutofit/>
          </a:bodyPr>
          <a:lstStyle/>
          <a:p>
            <a:r>
              <a:rPr lang="pt-BR" sz="4000" b="1" dirty="0">
                <a:solidFill>
                  <a:srgbClr val="005A87"/>
                </a:solidFill>
                <a:latin typeface="Arial Rounded MT Bold" panose="020F0704030504030204" pitchFamily="34" charset="0"/>
              </a:rPr>
              <a:t>As conversas de hoje podem levar a oportunidades amanhã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6A6A6E2-658C-B71A-597A-E02DE9C39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54" y="3377406"/>
            <a:ext cx="5222656" cy="22129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3200" dirty="0"/>
              <a:t>Interaja com seus contatos para fortalecer os relacionamentos que podem ajudar você a dar o próximo passo na sua carreira.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3101A9-98F5-2D52-EC17-E6B44C13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3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3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CAE3F-217E-29C4-FE41-2C7905EE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" y="2089484"/>
            <a:ext cx="10938934" cy="2679032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chemeClr val="tx1"/>
                </a:solidFill>
              </a:rPr>
              <a:t>Vamos conhecer um pouco sobre o computador recursos.</a:t>
            </a:r>
          </a:p>
        </p:txBody>
      </p:sp>
    </p:spTree>
    <p:extLst>
      <p:ext uri="{BB962C8B-B14F-4D97-AF65-F5344CB8AC3E}">
        <p14:creationId xmlns:p14="http://schemas.microsoft.com/office/powerpoint/2010/main" val="30570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C6AAD93-7FBD-42A9-A083-D267FBF4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239690" y="0"/>
            <a:ext cx="13575126" cy="71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6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4817B-DB59-413C-A4CC-F04D97117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903" y="2195986"/>
            <a:ext cx="9625263" cy="1646302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Introdução ao Microsoft Word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583544-3099-4A49-815D-4F818FF675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28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506CA-39CD-457E-A63B-7872F3DD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64" y="188258"/>
            <a:ext cx="8596668" cy="876263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Vamos nos conhecer?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879D6-C63B-4211-896B-E0CFF63D4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464" y="1792941"/>
            <a:ext cx="9264523" cy="3881718"/>
          </a:xfrm>
        </p:spPr>
        <p:txBody>
          <a:bodyPr>
            <a:normAutofit fontScale="92500" lnSpcReduction="10000"/>
          </a:bodyPr>
          <a:lstStyle/>
          <a:p>
            <a:r>
              <a:rPr lang="pt-BR" sz="1800" b="1" dirty="0">
                <a:solidFill>
                  <a:schemeClr val="tx1"/>
                </a:solidFill>
              </a:rPr>
              <a:t>OBJETIVO: </a:t>
            </a:r>
            <a:r>
              <a:rPr lang="pt-BR" dirty="0">
                <a:solidFill>
                  <a:schemeClr val="tx1"/>
                </a:solidFill>
              </a:rPr>
              <a:t>Trabalhar a agilidade e atenção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br>
              <a:rPr lang="pt-BR" sz="1800" dirty="0">
                <a:solidFill>
                  <a:schemeClr val="tx1"/>
                </a:solidFill>
              </a:rPr>
            </a:br>
            <a:endParaRPr lang="pt-BR" sz="1800" dirty="0">
              <a:solidFill>
                <a:schemeClr val="tx1"/>
              </a:solidFill>
            </a:endParaRPr>
          </a:p>
          <a:p>
            <a:r>
              <a:rPr lang="pt-BR" sz="1800" b="1" dirty="0">
                <a:solidFill>
                  <a:schemeClr val="tx1"/>
                </a:solidFill>
              </a:rPr>
              <a:t>MATERIAL: </a:t>
            </a:r>
            <a:r>
              <a:rPr lang="pt-BR" sz="1800" dirty="0">
                <a:solidFill>
                  <a:schemeClr val="tx1"/>
                </a:solidFill>
              </a:rPr>
              <a:t>Copo</a:t>
            </a:r>
          </a:p>
          <a:p>
            <a:endParaRPr lang="pt-BR" sz="1800" dirty="0">
              <a:solidFill>
                <a:schemeClr val="tx1"/>
              </a:solidFill>
            </a:endParaRPr>
          </a:p>
          <a:p>
            <a:r>
              <a:rPr lang="pt-BR" sz="1800" b="1" dirty="0">
                <a:solidFill>
                  <a:schemeClr val="tx1"/>
                </a:solidFill>
              </a:rPr>
              <a:t>PROCEDIMENTO: </a:t>
            </a:r>
            <a:r>
              <a:rPr lang="pt-BR" sz="1800" dirty="0">
                <a:solidFill>
                  <a:schemeClr val="tx1"/>
                </a:solidFill>
              </a:rPr>
              <a:t>F</a:t>
            </a:r>
            <a:r>
              <a:rPr lang="pt-BR" dirty="0">
                <a:solidFill>
                  <a:schemeClr val="tx1"/>
                </a:solidFill>
              </a:rPr>
              <a:t>orme algumas duplas e posicione-os um de frente para o outro com o copo entre eles. </a:t>
            </a:r>
          </a:p>
          <a:p>
            <a:r>
              <a:rPr lang="pt-BR" dirty="0">
                <a:solidFill>
                  <a:schemeClr val="tx1"/>
                </a:solidFill>
              </a:rPr>
              <a:t>Em seguida de alguns comandos antes de dizer ' mão no copo'. Quem da dupla não pegar o copo sai, e o que pegou continua na brincadeira com outra pessoa. </a:t>
            </a:r>
          </a:p>
          <a:p>
            <a:r>
              <a:rPr lang="pt-BR" dirty="0">
                <a:solidFill>
                  <a:schemeClr val="tx1"/>
                </a:solidFill>
              </a:rPr>
              <a:t>Dê os comandos: - mão no ombro - mão na orelha - mão na cabeça - mão no copo.</a:t>
            </a:r>
          </a:p>
          <a:p>
            <a:r>
              <a:rPr lang="pt-BR" dirty="0">
                <a:solidFill>
                  <a:schemeClr val="tx1"/>
                </a:solidFill>
              </a:rPr>
              <a:t>Quem pegar o copo continua, quem não pegar sai.</a:t>
            </a:r>
            <a:r>
              <a:rPr lang="pt-BR" sz="1800" dirty="0">
                <a:solidFill>
                  <a:schemeClr val="tx1"/>
                </a:solidFill>
              </a:rPr>
              <a:t> </a:t>
            </a:r>
            <a:br>
              <a:rPr lang="pt-BR" sz="1800" dirty="0"/>
            </a:br>
            <a:br>
              <a:rPr lang="pt-BR" sz="1800" dirty="0">
                <a:solidFill>
                  <a:schemeClr val="tx1"/>
                </a:solidFill>
              </a:rPr>
            </a:br>
            <a:endParaRPr lang="pt-B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93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F3171-1997-4C0C-AF42-7D034DE2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 que é Microsoft Word?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38BD35-A90D-4B6C-A3C6-F4AB8AE064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1146" y="1930400"/>
            <a:ext cx="1048876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de processamento de texto da Microsoft.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Utilizado para criar, editar e formatar documentos.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Ferramenta essencial para escritórios, escolas e uso pessoal.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372A20-5ABA-400F-A3FA-18AC8A64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49271" y="3847882"/>
            <a:ext cx="2438400" cy="2438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8FE9898-8B8F-4CBB-A205-67FBD32EFD99}"/>
              </a:ext>
            </a:extLst>
          </p:cNvPr>
          <p:cNvSpPr txBox="1"/>
          <p:nvPr/>
        </p:nvSpPr>
        <p:spPr>
          <a:xfrm>
            <a:off x="4249271" y="6286282"/>
            <a:ext cx="2438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Fonte: Microsoft Word (2015)</a:t>
            </a:r>
          </a:p>
        </p:txBody>
      </p:sp>
    </p:spTree>
    <p:extLst>
      <p:ext uri="{BB962C8B-B14F-4D97-AF65-F5344CB8AC3E}">
        <p14:creationId xmlns:p14="http://schemas.microsoft.com/office/powerpoint/2010/main" val="2037679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4C011-B228-44C3-9F66-427BCC24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Componentes Principais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62CD20-A23F-41A6-9DC6-608B44919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Barra de Título:</a:t>
            </a:r>
            <a:r>
              <a:rPr lang="pt-BR" dirty="0"/>
              <a:t> Nome do documento e do programa.</a:t>
            </a:r>
          </a:p>
          <a:p>
            <a:r>
              <a:rPr lang="pt-BR" b="1" dirty="0"/>
              <a:t>Faixa de Opções:</a:t>
            </a:r>
            <a:r>
              <a:rPr lang="pt-BR" dirty="0"/>
              <a:t> Abas com ferramentas (Arquivo, Página Inicial, Inserir, etc.).</a:t>
            </a:r>
          </a:p>
          <a:p>
            <a:r>
              <a:rPr lang="pt-BR" b="1" dirty="0"/>
              <a:t>Área de Trabalho (área de digitação):</a:t>
            </a:r>
            <a:r>
              <a:rPr lang="pt-BR" dirty="0"/>
              <a:t> Onde o texto é digitado.</a:t>
            </a:r>
          </a:p>
          <a:p>
            <a:r>
              <a:rPr lang="pt-BR" b="1" dirty="0"/>
              <a:t>Barra de Status:</a:t>
            </a:r>
            <a:r>
              <a:rPr lang="pt-BR" dirty="0"/>
              <a:t> Informações sobre o documento (páginas, palavras).</a:t>
            </a:r>
          </a:p>
        </p:txBody>
      </p:sp>
    </p:spTree>
    <p:extLst>
      <p:ext uri="{BB962C8B-B14F-4D97-AF65-F5344CB8AC3E}">
        <p14:creationId xmlns:p14="http://schemas.microsoft.com/office/powerpoint/2010/main" val="4134178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68B2C-6014-4C0D-B66C-7B5002E7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15B510-280C-4AAE-A562-6AEE25E55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56D6D2-793A-4D48-B750-7F37435DC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4740"/>
            <a:ext cx="12192000" cy="678852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C817173-F5C3-4217-8F8B-29F6B6B716EE}"/>
              </a:ext>
            </a:extLst>
          </p:cNvPr>
          <p:cNvSpPr txBox="1"/>
          <p:nvPr/>
        </p:nvSpPr>
        <p:spPr>
          <a:xfrm>
            <a:off x="0" y="682326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://ux.stackexchange.com/questions/53929/would-a-hard-to-learn-ui-be-acceptable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70455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2BB8C-4077-4007-A783-1FB84AF8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Criando um Documento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5C5B67-D1A1-4F4B-8265-7E02F6E34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Novo Documento:</a:t>
            </a:r>
            <a:r>
              <a:rPr lang="pt-BR" dirty="0"/>
              <a:t> Arquivo &gt; Novo &gt; Documento em branco.</a:t>
            </a:r>
          </a:p>
          <a:p>
            <a:r>
              <a:rPr lang="pt-BR" b="1" dirty="0"/>
              <a:t>Salvar Documento:</a:t>
            </a:r>
            <a:r>
              <a:rPr lang="pt-BR" dirty="0"/>
              <a:t> Arquivo &gt; Salvar como &gt; Escolha o local e o nome.</a:t>
            </a:r>
          </a:p>
        </p:txBody>
      </p:sp>
    </p:spTree>
    <p:extLst>
      <p:ext uri="{BB962C8B-B14F-4D97-AF65-F5344CB8AC3E}">
        <p14:creationId xmlns:p14="http://schemas.microsoft.com/office/powerpoint/2010/main" val="110656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60440-6AA7-4971-A11E-2DE9E80E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700A735-F761-4C97-A41D-E4CD2CB3A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828" y="520046"/>
            <a:ext cx="8357137" cy="5817907"/>
          </a:xfrm>
        </p:spPr>
      </p:pic>
    </p:spTree>
    <p:extLst>
      <p:ext uri="{BB962C8B-B14F-4D97-AF65-F5344CB8AC3E}">
        <p14:creationId xmlns:p14="http://schemas.microsoft.com/office/powerpoint/2010/main" val="3755322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33212-3FEF-4786-94B7-D15B29BF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Personalização de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42509-AFAF-4516-95CF-BEB7207E4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Fonte:</a:t>
            </a:r>
            <a:r>
              <a:rPr lang="pt-BR" dirty="0"/>
              <a:t> Tipo, tamanho, cor, estilo (negrito, itálico, sublinhado).</a:t>
            </a:r>
          </a:p>
          <a:p>
            <a:r>
              <a:rPr lang="pt-BR" b="1" dirty="0"/>
              <a:t>Parágrafo:</a:t>
            </a:r>
            <a:r>
              <a:rPr lang="pt-BR" dirty="0"/>
              <a:t> Alinhamento (esquerda, direita, centro, justificado), espaçamento, recuos.</a:t>
            </a:r>
          </a:p>
          <a:p>
            <a:r>
              <a:rPr lang="pt-BR" b="1" dirty="0"/>
              <a:t>Estilos:</a:t>
            </a:r>
            <a:r>
              <a:rPr lang="pt-BR" dirty="0"/>
              <a:t> Aplicar estilos predefinidos (títulos, subtítulos, texto normal).</a:t>
            </a:r>
          </a:p>
        </p:txBody>
      </p:sp>
    </p:spTree>
    <p:extLst>
      <p:ext uri="{BB962C8B-B14F-4D97-AF65-F5344CB8AC3E}">
        <p14:creationId xmlns:p14="http://schemas.microsoft.com/office/powerpoint/2010/main" val="257921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32A75-17F0-4871-BBE7-22EC7602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C75A13-0777-4E60-8EB4-C84E6817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32D3B0-F7B8-46DA-AD1E-2BF04331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22"/>
            <a:ext cx="12192000" cy="12217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45D734-30BF-4BDA-AB10-DCE1CF306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589"/>
            <a:ext cx="5410955" cy="11050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4C5E65D-2F96-4FF2-A950-D22EB35B6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4" y="2755422"/>
            <a:ext cx="2438740" cy="110505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9680CE-1861-4213-9647-29E6326E8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617" y="4075832"/>
            <a:ext cx="10088383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13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53BE0-9A3D-4CD2-8067-C3C61D5A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Adicionar Elementos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537AF8-182E-4A16-ABF0-CC863A21A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Imagens:</a:t>
            </a:r>
            <a:r>
              <a:rPr lang="pt-BR" dirty="0"/>
              <a:t> Inserir &gt; Imagens &gt; Selecione a imagem do computador.</a:t>
            </a:r>
          </a:p>
          <a:p>
            <a:r>
              <a:rPr lang="pt-BR" b="1" dirty="0"/>
              <a:t>Tabelas:</a:t>
            </a:r>
            <a:r>
              <a:rPr lang="pt-BR" dirty="0"/>
              <a:t> Inserir &gt; Tabela &gt; Defina o número de linhas e colunas.</a:t>
            </a:r>
          </a:p>
          <a:p>
            <a:r>
              <a:rPr lang="pt-BR" b="1" dirty="0"/>
              <a:t>Links:</a:t>
            </a:r>
            <a:r>
              <a:rPr lang="pt-BR" dirty="0"/>
              <a:t> Inserir &gt; Link &gt; Adicione hyperlinks ao texto.</a:t>
            </a:r>
          </a:p>
        </p:txBody>
      </p:sp>
    </p:spTree>
    <p:extLst>
      <p:ext uri="{BB962C8B-B14F-4D97-AF65-F5344CB8AC3E}">
        <p14:creationId xmlns:p14="http://schemas.microsoft.com/office/powerpoint/2010/main" val="2360992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329BA-53A8-491D-B32A-11C67B6C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87D84C-0D17-48CD-B70F-EACF374FE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C206A0-B62E-4AE3-AB6E-B5079B0C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8" y="1074587"/>
            <a:ext cx="5820587" cy="1086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7E7FA3-4150-4ECD-BC3D-9ECE8A4E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79" y="2314419"/>
            <a:ext cx="4629796" cy="11145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A00EB79-AF3D-44B0-8207-CEE41F3B3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48" y="3673149"/>
            <a:ext cx="731622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49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F01D1-4AE1-4DA8-8DF5-F8DF516D7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Símbolos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BDFB1B-FAD5-4D0F-8C39-6D78712D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EA9A19-1670-4191-888C-20582688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84" y="1628892"/>
            <a:ext cx="699232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7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873B9-EE7D-4C41-AEF3-E6531E88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47" y="3429000"/>
            <a:ext cx="8596668" cy="1826581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“Não existem sonhos impossíveis para aqueles que realmente acreditam que o poder realizador reside no interior de cada ser humano, sempre que alguém descobre esse poder algo antes considerado impossível se torna realidade.” (Albert Einstein)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67946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AE6B7-36A4-4DA4-AD7F-620BC826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Tabelas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1D67072-03A8-4C29-B096-CE1ED4FC5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126" y="1676494"/>
            <a:ext cx="463745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F30FC-FF5E-4323-9E79-82FD29D6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WordArt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40EFDCC-ACA0-4CBE-B392-522FC36F8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094" y="2133419"/>
            <a:ext cx="4458322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91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B998B-42A6-4E90-AAD9-3CA879B4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Melhorando o Documento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A76C1-A83E-4AB1-999D-5AD42FCEF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Ortografia e Gramática:</a:t>
            </a:r>
            <a:r>
              <a:rPr lang="pt-BR" dirty="0"/>
              <a:t> Revisão &gt; Ortografia e Gramática.</a:t>
            </a:r>
          </a:p>
          <a:p>
            <a:r>
              <a:rPr lang="pt-BR" b="1" dirty="0"/>
              <a:t>Comentários:</a:t>
            </a:r>
            <a:r>
              <a:rPr lang="pt-BR" dirty="0"/>
              <a:t> Revisão &gt; Novo Comentário.</a:t>
            </a:r>
          </a:p>
          <a:p>
            <a:r>
              <a:rPr lang="pt-BR" b="1" dirty="0"/>
              <a:t>Rastreamento de Alterações:</a:t>
            </a:r>
            <a:r>
              <a:rPr lang="pt-BR" dirty="0"/>
              <a:t> Revisão &gt; Rastrear Alterações.</a:t>
            </a:r>
          </a:p>
        </p:txBody>
      </p:sp>
    </p:spTree>
    <p:extLst>
      <p:ext uri="{BB962C8B-B14F-4D97-AF65-F5344CB8AC3E}">
        <p14:creationId xmlns:p14="http://schemas.microsoft.com/office/powerpoint/2010/main" val="499335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2C71C-6D71-4488-B08D-97263ADD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B6DA0-8D55-4664-967D-C48C60305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169DE0-0212-4521-A0FC-DF0B2F3F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145"/>
            <a:ext cx="12192000" cy="959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C095AF-5B13-42F9-A3D4-E64E218B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4" y="2285840"/>
            <a:ext cx="4239217" cy="11431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DC8691-4502-4CB5-B534-AAA9E0E95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81" y="3554251"/>
            <a:ext cx="7430537" cy="11145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A16357-A811-4695-B045-5FBDD633D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51" y="5118086"/>
            <a:ext cx="6601746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5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848FF-FDBE-4334-BF68-C830F8BB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Finalizando o Documento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FBAE0C-4909-4404-8A20-912EF467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Imprimir:</a:t>
            </a:r>
            <a:r>
              <a:rPr lang="pt-BR" dirty="0"/>
              <a:t> Arquivo &gt; Imprimir &gt; Defina as opções de impressão.</a:t>
            </a:r>
          </a:p>
          <a:p>
            <a:r>
              <a:rPr lang="pt-BR" b="1" dirty="0"/>
              <a:t>Exportar:</a:t>
            </a:r>
            <a:r>
              <a:rPr lang="pt-BR" dirty="0"/>
              <a:t> Arquivo &gt; Exportar &gt; Salvar como PDF ou outros formatos.</a:t>
            </a:r>
          </a:p>
        </p:txBody>
      </p:sp>
    </p:spTree>
    <p:extLst>
      <p:ext uri="{BB962C8B-B14F-4D97-AF65-F5344CB8AC3E}">
        <p14:creationId xmlns:p14="http://schemas.microsoft.com/office/powerpoint/2010/main" val="2861082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FE1D2-9F2B-4D57-81B3-468800DC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E2ADED-B2BC-4C9A-9A98-C81BB7955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FD623E-6A6E-4670-8671-7CE933CE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59599"/>
            <a:ext cx="2457793" cy="6858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B122B54-B6E6-457D-95B7-E5E9CF3FC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15" y="0"/>
            <a:ext cx="5198382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379F21E-868C-4C2C-9B02-0B1FE3DA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795494"/>
            <a:ext cx="242921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51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FDC65-5D7F-4BE2-AB29-38D790F8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8B0ABA-E88B-4CCC-8F26-3FA9B1C11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AAD7A0-1549-4646-BAD9-C3E57A1F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96"/>
            <a:ext cx="12192000" cy="64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4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83D06-E94C-71BC-C87A-144D43FE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Informação Extra!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771FF4-B0F7-9B1A-921B-81171DA63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Copiar: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Ctrl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+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</a:t>
            </a:r>
            <a:endParaRPr lang="pt-BR" b="0" i="0" dirty="0">
              <a:solidFill>
                <a:srgbClr val="1E1E1E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Corte: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Ctrl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+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X</a:t>
            </a:r>
            <a:endParaRPr lang="pt-BR" b="0" i="0" dirty="0">
              <a:solidFill>
                <a:srgbClr val="1E1E1E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Colar: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Ctrl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+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V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1E1E1E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Imprimir: </a:t>
            </a:r>
            <a:r>
              <a:rPr lang="pt-BR" b="1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Ctrl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+ P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1E1E1E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Desfazer: </a:t>
            </a:r>
            <a:r>
              <a:rPr lang="pt-BR" b="1" dirty="0" err="1">
                <a:solidFill>
                  <a:srgbClr val="1E1E1E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Ctrl</a:t>
            </a:r>
            <a:r>
              <a:rPr lang="pt-BR" b="1" dirty="0">
                <a:solidFill>
                  <a:srgbClr val="1E1E1E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+ Z</a:t>
            </a:r>
            <a:endParaRPr lang="pt-BR" i="0" dirty="0">
              <a:solidFill>
                <a:srgbClr val="1E1E1E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1E1E1E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Gerenciador de Tarefas: </a:t>
            </a:r>
            <a:r>
              <a:rPr lang="pt-BR" b="1" dirty="0" err="1">
                <a:solidFill>
                  <a:srgbClr val="1E1E1E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Ctrl</a:t>
            </a:r>
            <a:r>
              <a:rPr lang="pt-BR" b="1" dirty="0">
                <a:solidFill>
                  <a:srgbClr val="1E1E1E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+ </a:t>
            </a:r>
            <a:r>
              <a:rPr lang="pt-BR" b="1" dirty="0" err="1">
                <a:solidFill>
                  <a:srgbClr val="1E1E1E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Alt</a:t>
            </a:r>
            <a:r>
              <a:rPr lang="pt-BR" b="1" dirty="0">
                <a:solidFill>
                  <a:srgbClr val="1E1E1E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+ Del (Delete)</a:t>
            </a:r>
            <a:endParaRPr lang="pt-BR" i="0" dirty="0">
              <a:solidFill>
                <a:srgbClr val="1E1E1E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Exibição de tarefa aberta: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Windows tecla de logotipo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+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Guia</a:t>
            </a:r>
            <a:endParaRPr lang="pt-BR" b="0" i="0" dirty="0">
              <a:solidFill>
                <a:srgbClr val="1E1E1E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Alternar entre aplicativos abertos: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Alt 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+ </a:t>
            </a:r>
            <a:r>
              <a:rPr lang="pt-BR" b="1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Tab</a:t>
            </a:r>
            <a:endParaRPr lang="pt-BR" b="0" i="0" dirty="0">
              <a:solidFill>
                <a:srgbClr val="1E1E1E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Bloquear o computador :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tecla do logotipo do Windows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 +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L</a:t>
            </a:r>
            <a:endParaRPr lang="pt-BR" b="0" i="0" dirty="0">
              <a:solidFill>
                <a:srgbClr val="1E1E1E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Dependendo do hardware, você pode usar Windows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de logotipo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+ </a:t>
            </a:r>
            <a:r>
              <a:rPr lang="pt-BR" b="1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PrtScn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para fazer uma captura de tela ou usar </a:t>
            </a:r>
            <a:r>
              <a:rPr lang="pt-BR" b="1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Fn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+ Windows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tecla de logotipo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+ Barra  de </a:t>
            </a:r>
            <a:r>
              <a:rPr lang="pt-BR" b="1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Espaços.</a:t>
            </a:r>
            <a:r>
              <a:rPr lang="pt-BR" b="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8524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4C412-84C9-4870-AAD6-20EAD2B5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Recapitulando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6F4861-DEF0-43BA-B353-6B347EE44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Microsoft Word é uma ferramenta poderosa para criação e edição de documentos.</a:t>
            </a:r>
          </a:p>
          <a:p>
            <a:r>
              <a:rPr lang="pt-BR" dirty="0"/>
              <a:t>Interface intuitiva com diversas funcionalidades.</a:t>
            </a:r>
          </a:p>
          <a:p>
            <a:r>
              <a:rPr lang="pt-BR" dirty="0"/>
              <a:t>Essencial para diversas áreas profissionais e acadêmicas.</a:t>
            </a:r>
          </a:p>
        </p:txBody>
      </p:sp>
    </p:spTree>
    <p:extLst>
      <p:ext uri="{BB962C8B-B14F-4D97-AF65-F5344CB8AC3E}">
        <p14:creationId xmlns:p14="http://schemas.microsoft.com/office/powerpoint/2010/main" val="1260225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C69AC-99CF-4EC4-9D65-B2B20DE3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40" y="368402"/>
            <a:ext cx="8596668" cy="681318"/>
          </a:xfrm>
        </p:spPr>
        <p:txBody>
          <a:bodyPr/>
          <a:lstStyle/>
          <a:p>
            <a:r>
              <a:rPr lang="pt-BR" dirty="0"/>
              <a:t>Exercícios sobre MS Word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AF59C6-0565-45C8-A224-0E2B71F18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40" y="1577883"/>
            <a:ext cx="8596668" cy="4311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1- O que é o MS Word?</a:t>
            </a:r>
          </a:p>
          <a:p>
            <a:pPr marL="0" indent="0">
              <a:buNone/>
            </a:pPr>
            <a:r>
              <a:rPr lang="pt-BR" dirty="0"/>
              <a:t>2- Como se cria um novo documento do MS Word?</a:t>
            </a:r>
          </a:p>
          <a:p>
            <a:pPr marL="0" indent="0">
              <a:buNone/>
            </a:pPr>
            <a:r>
              <a:rPr lang="pt-BR" dirty="0"/>
              <a:t>3- O que é a barra de ferramentas de acesso rápido no MS Word?</a:t>
            </a:r>
          </a:p>
          <a:p>
            <a:pPr marL="0" indent="0">
              <a:buNone/>
            </a:pPr>
            <a:r>
              <a:rPr lang="pt-BR" dirty="0"/>
              <a:t>4- Como se insere uma tabela em um documento no MS Word?</a:t>
            </a:r>
          </a:p>
          <a:p>
            <a:pPr marL="0" indent="0">
              <a:buNone/>
            </a:pPr>
            <a:r>
              <a:rPr lang="pt-BR" dirty="0"/>
              <a:t>5-Qual a função da ferramenta “Localizar e Substituir”?</a:t>
            </a:r>
          </a:p>
          <a:p>
            <a:pPr marL="0" indent="0">
              <a:buNone/>
            </a:pPr>
            <a:r>
              <a:rPr lang="pt-BR" dirty="0"/>
              <a:t>6- Como uma adicionar imagem a um documento do MS Word?</a:t>
            </a:r>
          </a:p>
          <a:p>
            <a:pPr marL="0" indent="0">
              <a:buNone/>
            </a:pPr>
            <a:r>
              <a:rPr lang="pt-BR" dirty="0"/>
              <a:t>7- O que são Estilos no MS Word?</a:t>
            </a:r>
          </a:p>
          <a:p>
            <a:pPr marL="0" indent="0">
              <a:buNone/>
            </a:pPr>
            <a:r>
              <a:rPr lang="pt-BR" dirty="0"/>
              <a:t>8- Como se protege um documento com senha no MS Word?</a:t>
            </a:r>
          </a:p>
          <a:p>
            <a:pPr marL="0" indent="0">
              <a:buNone/>
            </a:pPr>
            <a:r>
              <a:rPr lang="pt-BR" dirty="0"/>
              <a:t>9- Qual a diferença do “Salvar” e do “Salvar Como”?</a:t>
            </a:r>
          </a:p>
          <a:p>
            <a:pPr marL="0" indent="0">
              <a:buNone/>
            </a:pPr>
            <a:r>
              <a:rPr lang="pt-BR" dirty="0"/>
              <a:t>10- Como se insere quebra de página?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Favor me entregar ainda hoje!</a:t>
            </a:r>
          </a:p>
        </p:txBody>
      </p:sp>
    </p:spTree>
    <p:extLst>
      <p:ext uri="{BB962C8B-B14F-4D97-AF65-F5344CB8AC3E}">
        <p14:creationId xmlns:p14="http://schemas.microsoft.com/office/powerpoint/2010/main" val="286732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36E5D-E828-45CE-8FE2-1D757752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Antes de partimos para a informática, segue umas informações importantes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2F9855-C7F6-40BE-95DB-548E6B351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Como vai funcionar as  nossas aulas:</a:t>
            </a:r>
            <a:endParaRPr lang="pt-BR" u="sng" dirty="0">
              <a:solidFill>
                <a:schemeClr val="tx1"/>
              </a:solidFill>
            </a:endParaRPr>
          </a:p>
          <a:p>
            <a:pPr lvl="1"/>
            <a:r>
              <a:rPr lang="pt-BR" dirty="0">
                <a:solidFill>
                  <a:schemeClr val="tx1"/>
                </a:solidFill>
              </a:rPr>
              <a:t>As aulas práticas no Lab. De informática no 1º andar;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Revisão e Prova na sala.</a:t>
            </a:r>
          </a:p>
          <a:p>
            <a:r>
              <a:rPr lang="pt-BR" dirty="0">
                <a:solidFill>
                  <a:schemeClr val="tx1"/>
                </a:solidFill>
              </a:rPr>
              <a:t>Como funciona a dinâmica de notas, (nota do trabalho):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		- Atividade escrita com nota de 0 à 5;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		-Atividade prática com nota de 0 à 4;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		-Avaliação comportamental 0 à 1;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		- Atividade para me entregar 0 à 1 ponto extra.</a:t>
            </a:r>
            <a:r>
              <a:rPr lang="pt-BR" b="1" dirty="0">
                <a:solidFill>
                  <a:schemeClr val="tx1"/>
                </a:solidFill>
              </a:rPr>
              <a:t> ATÉ 29/11/2024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u="sng" dirty="0">
                <a:solidFill>
                  <a:schemeClr val="tx1"/>
                </a:solidFill>
              </a:rPr>
              <a:t>Revisão da </a:t>
            </a:r>
            <a:r>
              <a:rPr lang="pt-BR" u="sng">
                <a:solidFill>
                  <a:schemeClr val="tx1"/>
                </a:solidFill>
              </a:rPr>
              <a:t>prova 04/12/2024</a:t>
            </a:r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>
                <a:solidFill>
                  <a:schemeClr val="tx1"/>
                </a:solidFill>
              </a:rPr>
              <a:t>Prova 06</a:t>
            </a:r>
            <a:r>
              <a:rPr lang="pt-BR" dirty="0">
                <a:solidFill>
                  <a:schemeClr val="tx1"/>
                </a:solidFill>
              </a:rPr>
              <a:t>/12/2024</a:t>
            </a:r>
          </a:p>
        </p:txBody>
      </p:sp>
    </p:spTree>
    <p:extLst>
      <p:ext uri="{BB962C8B-B14F-4D97-AF65-F5344CB8AC3E}">
        <p14:creationId xmlns:p14="http://schemas.microsoft.com/office/powerpoint/2010/main" val="3276161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1D13-CD4C-4A61-96E6-B849DEC4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B1E71FB-D0AE-470F-BC5F-C6BB9C21C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CC5F393-8879-4116-AF65-2326D1BA5C22}"/>
              </a:ext>
            </a:extLst>
          </p:cNvPr>
          <p:cNvSpPr txBox="1"/>
          <p:nvPr/>
        </p:nvSpPr>
        <p:spPr>
          <a:xfrm>
            <a:off x="938096" y="7647276"/>
            <a:ext cx="10315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s://informatica-bertocchi.blogspot.com/2017/07/la-planilla-de-calculo-ms-excel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nc-sa/3.0/"/>
              </a:rPr>
              <a:t>CC BY-SA-NC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585106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24622-59B0-4FB9-96E1-8A0648ADE1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MS Excel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87B61D-8C93-4CC9-B7F7-B4EF8E9CC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4443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2A31A-1C17-4508-808D-2F56ADBE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7AA5ED-5768-495F-8533-39ABA7A5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Nessa aula nós vamos ver as funções essenciais no Excel principalmente para quem não conhece o Excel!</a:t>
            </a:r>
          </a:p>
          <a:p>
            <a:r>
              <a:rPr lang="pt-BR" dirty="0"/>
              <a:t>Vamos iniciar primeiramente os operadores para fazer as contas e em seguida vamos para funções básicas do Excel.</a:t>
            </a:r>
          </a:p>
        </p:txBody>
      </p:sp>
    </p:spTree>
    <p:extLst>
      <p:ext uri="{BB962C8B-B14F-4D97-AF65-F5344CB8AC3E}">
        <p14:creationId xmlns:p14="http://schemas.microsoft.com/office/powerpoint/2010/main" val="3752077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DBE1B-90D7-4FFF-A5DD-DE8F0F4D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vamos aprender nessa aula: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CC7AD-AE70-4112-9E4E-A1177A92F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Operadores no Excel;</a:t>
            </a:r>
          </a:p>
          <a:p>
            <a:pPr lvl="0"/>
            <a:r>
              <a:rPr lang="pt-BR" dirty="0"/>
              <a:t>Função SOMA;</a:t>
            </a:r>
          </a:p>
          <a:p>
            <a:pPr lvl="0"/>
            <a:r>
              <a:rPr lang="pt-BR" dirty="0"/>
              <a:t>Função MULT (PRODUTO);</a:t>
            </a:r>
          </a:p>
          <a:p>
            <a:pPr lvl="0"/>
            <a:r>
              <a:rPr lang="pt-BR" dirty="0"/>
              <a:t>Função Média;</a:t>
            </a:r>
          </a:p>
          <a:p>
            <a:pPr lvl="0"/>
            <a:r>
              <a:rPr lang="pt-BR" dirty="0"/>
              <a:t>Função SE;</a:t>
            </a:r>
          </a:p>
          <a:p>
            <a:pPr lvl="0"/>
            <a:r>
              <a:rPr lang="pt-BR" dirty="0"/>
              <a:t>Função Máximo e Mínimo;</a:t>
            </a:r>
          </a:p>
          <a:p>
            <a:pPr lvl="0"/>
            <a:r>
              <a:rPr lang="pt-BR" dirty="0"/>
              <a:t>Criar e Formatar tabelas.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768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6F66E6-E47A-4063-A857-0FB193204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0322"/>
            <a:ext cx="8596668" cy="5848878"/>
          </a:xfrm>
        </p:spPr>
        <p:txBody>
          <a:bodyPr>
            <a:normAutofit/>
          </a:bodyPr>
          <a:lstStyle/>
          <a:p>
            <a:r>
              <a:rPr lang="pt-BR" dirty="0"/>
              <a:t>Aqui temos os símbolos e o que cada um deles representa dentro do Excel, então sempre que for fazer algum cálculo você pode utilizar esses símbolos;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Provavelmente já deve ter utilizado ou visto a utilização deles em outros programas ou apps, então fica bem fácil associá-los com a sua operação;</a:t>
            </a:r>
          </a:p>
          <a:p>
            <a:r>
              <a:rPr lang="pt-BR" dirty="0"/>
              <a:t>Outro ponto importante é que sempre que for fazer algum cálculo dentro do Excel é necessário que você comece escrevendo o símbolo de </a:t>
            </a:r>
            <a:r>
              <a:rPr lang="pt-BR" b="1" dirty="0"/>
              <a:t>=</a:t>
            </a:r>
            <a:r>
              <a:rPr lang="pt-BR" dirty="0"/>
              <a:t>, assim o Excel sabe que ali terá alguma fórmula, função ou cálculo.</a:t>
            </a:r>
          </a:p>
          <a:p>
            <a:endParaRPr lang="pt-BR" dirty="0"/>
          </a:p>
        </p:txBody>
      </p:sp>
      <p:pic>
        <p:nvPicPr>
          <p:cNvPr id="4" name="Imagem 3" descr="Operadores no Excel">
            <a:extLst>
              <a:ext uri="{FF2B5EF4-FFF2-40B4-BE49-F238E27FC236}">
                <a16:creationId xmlns:a16="http://schemas.microsoft.com/office/drawing/2014/main" id="{5402F12E-964A-428B-AA30-2ABAB93BAD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" y="1518217"/>
            <a:ext cx="4392083" cy="2664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284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22A443-4161-4D03-A991-F86F4ED7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488613"/>
            <a:ext cx="8596668" cy="3880773"/>
          </a:xfrm>
        </p:spPr>
        <p:txBody>
          <a:bodyPr/>
          <a:lstStyle/>
          <a:p>
            <a:r>
              <a:rPr lang="pt-BR" dirty="0"/>
              <a:t>Se não colocar o símbolo de </a:t>
            </a:r>
            <a:r>
              <a:rPr lang="pt-BR" b="1" dirty="0"/>
              <a:t>=</a:t>
            </a:r>
            <a:r>
              <a:rPr lang="pt-BR" dirty="0"/>
              <a:t> (</a:t>
            </a:r>
            <a:r>
              <a:rPr lang="pt-BR" b="1" dirty="0"/>
              <a:t>igual</a:t>
            </a:r>
            <a:r>
              <a:rPr lang="pt-BR" dirty="0"/>
              <a:t>) o Excel vai simplesmente entender as informações que colocou como texto e não vai apresentar nenhum resultado.</a:t>
            </a:r>
          </a:p>
          <a:p>
            <a:r>
              <a:rPr lang="pt-BR" dirty="0"/>
              <a:t>Essas operações sempre será utilizada dentro do Excel, umas mais do que as outras, mas sempre vai utilizá-las independente do quanto você sabe Excel.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DFCCFF-1A4C-4563-B631-2F30EE541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45835" y="2971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25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D305A-5108-4A7C-8EFA-B09A27CB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Função SOMA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D1E84C-AF3A-42C0-8D01-75E4D695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7922"/>
            <a:ext cx="8596668" cy="468047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Essa é a função mais básica, mas é bem intuitiva e fácil de usar, basta escrever </a:t>
            </a:r>
            <a:r>
              <a:rPr lang="pt-BR" sz="3200" b="1" dirty="0"/>
              <a:t>=SOMA(</a:t>
            </a:r>
            <a:r>
              <a:rPr lang="pt-BR" sz="3200" dirty="0"/>
              <a:t> </a:t>
            </a:r>
            <a:r>
              <a:rPr lang="pt-BR" dirty="0"/>
              <a:t>e então inserir as células separadas por </a:t>
            </a:r>
            <a:r>
              <a:rPr lang="pt-BR" sz="2400" dirty="0"/>
              <a:t>;</a:t>
            </a:r>
            <a:r>
              <a:rPr lang="pt-BR" dirty="0"/>
              <a:t> ou selecionar um intervalo de células.</a:t>
            </a:r>
          </a:p>
          <a:p>
            <a:r>
              <a:rPr lang="pt-BR" dirty="0"/>
              <a:t>Caso você selecione um intervalo de células o Excel vai colocar assim por exemplo </a:t>
            </a:r>
            <a:r>
              <a:rPr lang="pt-BR" sz="2400" b="1" dirty="0"/>
              <a:t>B2:B13</a:t>
            </a:r>
            <a:r>
              <a:rPr lang="pt-BR" dirty="0"/>
              <a:t>, esses dois pontos significam que estamos indo da </a:t>
            </a:r>
            <a:r>
              <a:rPr lang="pt-BR" sz="2400" b="1" dirty="0"/>
              <a:t>célula B2 até a célula B13</a:t>
            </a:r>
            <a:r>
              <a:rPr lang="pt-BR" dirty="0"/>
              <a:t>, assim você não tem que escrever todas as células de forma manual.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Depois que você pressionar </a:t>
            </a:r>
            <a:r>
              <a:rPr lang="pt-BR" b="1" dirty="0" err="1"/>
              <a:t>enter</a:t>
            </a:r>
            <a:r>
              <a:rPr lang="pt-BR" dirty="0"/>
              <a:t> ao finalizar a fórmula o Excel não vai mais mostrar </a:t>
            </a:r>
            <a:r>
              <a:rPr lang="pt-BR" b="1" dirty="0"/>
              <a:t>=SOMA(B2:B13)</a:t>
            </a:r>
            <a:r>
              <a:rPr lang="pt-BR" dirty="0"/>
              <a:t> na célula, agora ele vai mostrar o resultado dessa conta.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Função SOMA">
            <a:extLst>
              <a:ext uri="{FF2B5EF4-FFF2-40B4-BE49-F238E27FC236}">
                <a16:creationId xmlns:a16="http://schemas.microsoft.com/office/drawing/2014/main" id="{C733594A-A67F-4D87-B127-3A6FF4B9FE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86" y="3742268"/>
            <a:ext cx="4508115" cy="118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Resultado da função SOMA">
            <a:extLst>
              <a:ext uri="{FF2B5EF4-FFF2-40B4-BE49-F238E27FC236}">
                <a16:creationId xmlns:a16="http://schemas.microsoft.com/office/drawing/2014/main" id="{81FB5878-8252-4D06-B4D0-2E3725725E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672669"/>
            <a:ext cx="2442633" cy="10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9747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94390-2B32-4D61-985E-2FC7B07D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Função MULT (ou PRODUTO para as versões mais antigas do Excel)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C641D-20C5-4AF9-9039-B58E40BF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Essa função funciona da mesma maneira, mas ao invés de somar vamos multiplicar todos os elementos que estão dentro dessa função.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Aqui vamos multiplicar os dois valores entre si, não vamos selecionar todos os dados para o resultado não ficar absurdamente grande.</a:t>
            </a:r>
          </a:p>
          <a:p>
            <a:endParaRPr lang="pt-BR" dirty="0"/>
          </a:p>
        </p:txBody>
      </p:sp>
      <p:pic>
        <p:nvPicPr>
          <p:cNvPr id="4" name="Imagem 3" descr="Função MULT">
            <a:extLst>
              <a:ext uri="{FF2B5EF4-FFF2-40B4-BE49-F238E27FC236}">
                <a16:creationId xmlns:a16="http://schemas.microsoft.com/office/drawing/2014/main" id="{60DA74BC-065D-4133-92F3-73D6F54F41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69" y="2726268"/>
            <a:ext cx="4172798" cy="176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69F5269-6817-402D-849B-506E56D5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809" y="5216803"/>
            <a:ext cx="6527193" cy="126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43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0D261-6D54-46E8-97D4-0E3ADEAC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Atenção!!!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AF3B93-C90F-4FB9-B39F-11BA6B14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Excel infelizmente não existem funções para </a:t>
            </a:r>
            <a:r>
              <a:rPr lang="pt-BR" sz="2400" b="1" dirty="0"/>
              <a:t>Subtrair</a:t>
            </a:r>
            <a:r>
              <a:rPr lang="pt-BR" sz="2400" dirty="0"/>
              <a:t>, </a:t>
            </a:r>
            <a:r>
              <a:rPr lang="pt-BR" sz="2400" b="1" dirty="0"/>
              <a:t>Dividir</a:t>
            </a:r>
            <a:r>
              <a:rPr lang="pt-BR" sz="2400" dirty="0"/>
              <a:t> </a:t>
            </a:r>
            <a:r>
              <a:rPr lang="pt-BR" dirty="0"/>
              <a:t>ou para </a:t>
            </a:r>
            <a:r>
              <a:rPr lang="pt-BR" sz="2400" b="1" dirty="0"/>
              <a:t>Potência</a:t>
            </a:r>
            <a:r>
              <a:rPr lang="pt-BR" dirty="0"/>
              <a:t>. Isso acontece porque não é muito usual fazermos várias subtrações de uma vez, divisões ou até mesmo potências.</a:t>
            </a:r>
          </a:p>
          <a:p>
            <a:r>
              <a:rPr lang="pt-BR" b="1" dirty="0"/>
              <a:t>OBS:</a:t>
            </a:r>
            <a:r>
              <a:rPr lang="pt-BR" dirty="0"/>
              <a:t> Mas é possível fazer alguns ajustes nas funções </a:t>
            </a:r>
            <a:r>
              <a:rPr lang="pt-BR" sz="2400" b="1" dirty="0"/>
              <a:t>SOMA</a:t>
            </a:r>
            <a:r>
              <a:rPr lang="pt-BR" dirty="0"/>
              <a:t> e </a:t>
            </a:r>
            <a:r>
              <a:rPr lang="pt-BR" sz="2400" b="1" dirty="0"/>
              <a:t>MULT</a:t>
            </a:r>
            <a:r>
              <a:rPr lang="pt-BR" dirty="0"/>
              <a:t> para obter esses resultados caso seja de fato necessário.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8332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A0845-F6AF-45E6-9329-09304F73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84B46D-B36E-4406-90CF-3B4EDE77D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Base de dados">
            <a:extLst>
              <a:ext uri="{FF2B5EF4-FFF2-40B4-BE49-F238E27FC236}">
                <a16:creationId xmlns:a16="http://schemas.microsoft.com/office/drawing/2014/main" id="{A9EEE9D6-A79C-4229-B7DB-E960D5D9FC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27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20D48-358E-4E8D-93DE-241B73EC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Objetivo da Informática Básica</a:t>
            </a:r>
            <a:br>
              <a:rPr lang="pt-BR" dirty="0">
                <a:solidFill>
                  <a:schemeClr val="tx1"/>
                </a:solidFill>
              </a:rPr>
            </a:b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67100-78A8-405F-9003-F474F0C60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• Habilitar aos estudantes em desenvolvimento ao uso do computador e dos seus recursos;</a:t>
            </a:r>
          </a:p>
          <a:p>
            <a:r>
              <a:rPr lang="pt-BR" dirty="0"/>
              <a:t>• Conhecer o computador, sua evolução, seus componentes básicos e funcionamento, além de o sistema operacional, editor de texto, planilha e apresentação em slides.</a:t>
            </a:r>
          </a:p>
        </p:txBody>
      </p:sp>
    </p:spTree>
    <p:extLst>
      <p:ext uri="{BB962C8B-B14F-4D97-AF65-F5344CB8AC3E}">
        <p14:creationId xmlns:p14="http://schemas.microsoft.com/office/powerpoint/2010/main" val="2948439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E7A52-4DDF-4C88-BE2C-8A699B00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Função MÁXIMO e MÍNIMO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ABCAF1-2EDA-4508-9CA6-AC857A52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o próprio nome já diz, com essas funções podemos obter de forma rápida o valor máximo e o mínimo de um intervalo.</a:t>
            </a:r>
          </a:p>
          <a:p>
            <a:r>
              <a:rPr lang="pt-BR" dirty="0"/>
              <a:t>Essas duas funções só precisam de um intervalo para que possam obter essas informações, então é bem simples de utilizar.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OBS: Para que você não tenha que perder segundos ou até alguns minutos tendo que arrastar o mouse da </a:t>
            </a:r>
            <a:r>
              <a:rPr lang="pt-BR" b="1" dirty="0"/>
              <a:t>célula F2</a:t>
            </a:r>
            <a:r>
              <a:rPr lang="pt-BR" dirty="0"/>
              <a:t> até a </a:t>
            </a:r>
            <a:r>
              <a:rPr lang="pt-BR" b="1" dirty="0"/>
              <a:t>célula F9862</a:t>
            </a:r>
            <a:r>
              <a:rPr lang="pt-BR" dirty="0"/>
              <a:t>, você pode clicar na </a:t>
            </a:r>
            <a:r>
              <a:rPr lang="pt-BR" b="1" dirty="0"/>
              <a:t>célula F2</a:t>
            </a:r>
            <a:r>
              <a:rPr lang="pt-BR" dirty="0"/>
              <a:t> e depois utilizar as teclar </a:t>
            </a:r>
            <a:r>
              <a:rPr lang="pt-BR" b="1" dirty="0"/>
              <a:t>CTRL + SHIFT + SETA PARA BAIXO</a:t>
            </a:r>
            <a:r>
              <a:rPr lang="pt-BR" dirty="0"/>
              <a:t>, assim já vai conseguir ir até a última informação preenchida rapidamente.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 descr="Função MÁXIMO">
            <a:extLst>
              <a:ext uri="{FF2B5EF4-FFF2-40B4-BE49-F238E27FC236}">
                <a16:creationId xmlns:a16="http://schemas.microsoft.com/office/drawing/2014/main" id="{26DF18D7-F27E-46D3-9901-1B83E79CE3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429000"/>
            <a:ext cx="3910330" cy="107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Função MÍNIMO">
            <a:extLst>
              <a:ext uri="{FF2B5EF4-FFF2-40B4-BE49-F238E27FC236}">
                <a16:creationId xmlns:a16="http://schemas.microsoft.com/office/drawing/2014/main" id="{DD539020-9AB7-429F-A33A-4891C226F4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664" y="3606800"/>
            <a:ext cx="4686338" cy="894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573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C3FCC-BF36-476D-9716-1B7FE8A2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das funções MÁXIMO e MÍNIMO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00593B-EDC2-4E5C-9EF0-DA6018B26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Então de forma bem rápida já conseguimos obter as informações de máximo e mínimo sem ter que ficar procurando nas mais de 9000 linhas de informações que temos.</a:t>
            </a:r>
          </a:p>
          <a:p>
            <a:endParaRPr lang="pt-BR" dirty="0"/>
          </a:p>
        </p:txBody>
      </p:sp>
      <p:pic>
        <p:nvPicPr>
          <p:cNvPr id="7" name="Imagem 6" descr="Resultado das funções MÁXIMO e MÍNIMO">
            <a:extLst>
              <a:ext uri="{FF2B5EF4-FFF2-40B4-BE49-F238E27FC236}">
                <a16:creationId xmlns:a16="http://schemas.microsoft.com/office/drawing/2014/main" id="{66D11AB3-F445-4C7B-A3C4-75F5B57F39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" y="2160589"/>
            <a:ext cx="5374640" cy="176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610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3AB7B-125F-4C48-BE02-48E0E620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=MÉDIA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A8D91-5A38-4FCF-975C-C9D347742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função média do Excel faz um cálculo da média aritmética dos valores presentes em cada célula, somando-se os valores e dividindo pela quantidade de células alimentadas com dados.</a:t>
            </a:r>
          </a:p>
          <a:p>
            <a:r>
              <a:rPr lang="pt-BR" dirty="0"/>
              <a:t>Antes de pensar na média, precisamos definir quantas células serão usadas para inserir os valores numéricos, sem essa definição, não teremos a base para escrever a fórmula. No exemplo, escolhemos 3 entradas para valores, mas o máximo é de 255 células para executar a média;</a:t>
            </a:r>
          </a:p>
        </p:txBody>
      </p:sp>
    </p:spTree>
    <p:extLst>
      <p:ext uri="{BB962C8B-B14F-4D97-AF65-F5344CB8AC3E}">
        <p14:creationId xmlns:p14="http://schemas.microsoft.com/office/powerpoint/2010/main" val="1331004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9FADD2-8B08-4DD0-ABF5-3486946BD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93" y="403507"/>
            <a:ext cx="8596668" cy="1092651"/>
          </a:xfrm>
        </p:spPr>
        <p:txBody>
          <a:bodyPr/>
          <a:lstStyle/>
          <a:p>
            <a:r>
              <a:rPr lang="pt-BR" dirty="0"/>
              <a:t>Depois de definir a quantidade de entradas — que pode ser editada junto com a fórmula posteriormente — inserimos os valores de cada célula;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70AB66-D5DC-4B30-B02C-56F119FF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926" y="759945"/>
            <a:ext cx="3646281" cy="236571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A7ADA92-71F9-4CC1-9C38-F394055AA115}"/>
              </a:ext>
            </a:extLst>
          </p:cNvPr>
          <p:cNvSpPr txBox="1">
            <a:spLocks/>
          </p:cNvSpPr>
          <p:nvPr/>
        </p:nvSpPr>
        <p:spPr>
          <a:xfrm>
            <a:off x="560793" y="3186020"/>
            <a:ext cx="8596668" cy="1092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No local escolhido para apresentar a média, devemos escrever a seguinte fórmula: =MÉDIA(A1:A3). Dentro dos parênteses a letra corresponde a coluna onde estão os valores, e os números as linhas, coloca-se a primeira célula e a última, sendo a média calculada neste intervalo;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527457-E459-4902-A5DF-0D914039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926" y="4177553"/>
            <a:ext cx="4018609" cy="25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10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2C9163-68C3-4749-BADA-457F5F84D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70" y="286966"/>
            <a:ext cx="8596668" cy="1353576"/>
          </a:xfrm>
        </p:spPr>
        <p:txBody>
          <a:bodyPr/>
          <a:lstStyle/>
          <a:p>
            <a:r>
              <a:rPr lang="pt-BR" dirty="0"/>
              <a:t>Existe uma forma de acionar todas as fórmulas sem precisar decorá-las, clique sobre a célula onde ficará a fórmula, em seguida no símbolo de função ao lado da digitação de dados, selecione a fórmula, em seguida defina as células a serem calculadas com o mouse.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7EF877-736D-4A2D-A228-C8B6F16C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911" y="1274430"/>
            <a:ext cx="3781254" cy="2487374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DCC3212-36D7-4EEF-94B2-25745663D029}"/>
              </a:ext>
            </a:extLst>
          </p:cNvPr>
          <p:cNvSpPr txBox="1">
            <a:spLocks/>
          </p:cNvSpPr>
          <p:nvPr/>
        </p:nvSpPr>
        <p:spPr>
          <a:xfrm>
            <a:off x="405903" y="2188545"/>
            <a:ext cx="7819076" cy="135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É a média mais simples de se calcular no Excel. Corresponde a média aritmética de um conjunto de valores, somam-se todos os valores e divide-se pelo número de entradas, como já explicamos acima.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B589660-D651-49CB-8D58-1D5499DC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0" y="3761804"/>
            <a:ext cx="787827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5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78AAD-7227-4566-AA17-59A83C3D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SE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826E1-5941-4525-9D78-B22AC519F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função SE é uma das funções mais populares do Excel e permite que você faça comparações lógicas entre um valor e aquilo que você espera.</a:t>
            </a:r>
          </a:p>
          <a:p>
            <a:r>
              <a:rPr lang="pt-BR" dirty="0"/>
              <a:t>Portanto, uma instrução SE pode ter dois resultados. O primeiro resultado é se a comparação for Verdadeira, o segundo se a comparação for Falsa.</a:t>
            </a:r>
          </a:p>
          <a:p>
            <a:r>
              <a:rPr lang="pt-BR" dirty="0"/>
              <a:t>Por exemplo, =SE(A2 &gt;= 7; “</a:t>
            </a:r>
            <a:r>
              <a:rPr lang="pt-BR" dirty="0" err="1"/>
              <a:t>Aprovado”;”Reprovado</a:t>
            </a:r>
            <a:r>
              <a:rPr lang="pt-BR" dirty="0"/>
              <a:t>”) diz SE(A2 = Verdadeiro, então retorne a </a:t>
            </a:r>
            <a:r>
              <a:rPr lang="pt-BR" dirty="0" err="1"/>
              <a:t>Aprovdo</a:t>
            </a:r>
            <a:r>
              <a:rPr lang="pt-BR" dirty="0"/>
              <a:t>, caso contrário retorne a Reprovado).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042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DA941-74EA-48A0-B406-D28EB128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E Excel">
            <a:hlinkClick r:id="" action="ppaction://media"/>
            <a:extLst>
              <a:ext uri="{FF2B5EF4-FFF2-40B4-BE49-F238E27FC236}">
                <a16:creationId xmlns:a16="http://schemas.microsoft.com/office/drawing/2014/main" id="{36F3D0CD-51FA-412B-9B45-2C829280BA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5093" y="0"/>
            <a:ext cx="12242186" cy="6885701"/>
          </a:xfrm>
        </p:spPr>
      </p:pic>
    </p:spTree>
    <p:extLst>
      <p:ext uri="{BB962C8B-B14F-4D97-AF65-F5344CB8AC3E}">
        <p14:creationId xmlns:p14="http://schemas.microsoft.com/office/powerpoint/2010/main" val="139186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C0EB7-87DE-427D-ACCC-64D37822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Criar e Formatar tabelas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EBF2-8974-4DF8-B2C4-768F28DD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pt-BR" dirty="0"/>
              <a:t>Selecione uma célula dentro dos dados.</a:t>
            </a:r>
          </a:p>
          <a:p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</a:rPr>
              <a:t>Selecione </a:t>
            </a: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</a:rPr>
              <a:t>Home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</a:rPr>
              <a:t> e escolha </a:t>
            </a: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</a:rPr>
              <a:t>Formatar como Tabela</a:t>
            </a:r>
            <a:r>
              <a:rPr lang="pt-BR" altLang="pt-BR" dirty="0">
                <a:solidFill>
                  <a:schemeClr val="tx1"/>
                </a:solidFill>
                <a:latin typeface="Arial" panose="020B0604020202020204" pitchFamily="34" charset="0"/>
              </a:rPr>
              <a:t> em Estilos.</a:t>
            </a:r>
          </a:p>
          <a:p>
            <a:r>
              <a:rPr lang="pt-BR" dirty="0"/>
              <a:t>Escolha um estilo para a tabela.</a:t>
            </a:r>
          </a:p>
          <a:p>
            <a:r>
              <a:rPr lang="pt-BR" dirty="0"/>
              <a:t>Na caixa de diálogo </a:t>
            </a:r>
            <a:r>
              <a:rPr lang="pt-BR" b="1" dirty="0"/>
              <a:t>Criar Tabela</a:t>
            </a:r>
            <a:r>
              <a:rPr lang="pt-BR" dirty="0"/>
              <a:t> , confirme ou defina o intervalo de células.</a:t>
            </a:r>
          </a:p>
          <a:p>
            <a:r>
              <a:rPr lang="pt-BR" dirty="0"/>
              <a:t>Marque se sua tabela tiver cabeçalhos e selecione </a:t>
            </a:r>
            <a:r>
              <a:rPr lang="pt-BR" b="1" dirty="0"/>
              <a:t>OK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altLang="pt-BR" b="1" dirty="0">
                <a:solidFill>
                  <a:schemeClr val="tx1"/>
                </a:solidFill>
                <a:latin typeface="Arial" panose="020B0604020202020204" pitchFamily="34" charset="0"/>
              </a:rPr>
              <a:t> </a:t>
            </a:r>
            <a:endParaRPr lang="pt-BR" altLang="pt-B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2054" name="Picture 6" descr="Formatar como ícone de tabela">
            <a:extLst>
              <a:ext uri="{FF2B5EF4-FFF2-40B4-BE49-F238E27FC236}">
                <a16:creationId xmlns:a16="http://schemas.microsoft.com/office/drawing/2014/main" id="{BF927058-36C2-4329-B12D-085C5A5E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700" y="1840064"/>
            <a:ext cx="1326302" cy="11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56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56F1C-8025-494C-A453-8284255F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Tabelas Excel">
            <a:hlinkClick r:id="" action="ppaction://media"/>
            <a:extLst>
              <a:ext uri="{FF2B5EF4-FFF2-40B4-BE49-F238E27FC236}">
                <a16:creationId xmlns:a16="http://schemas.microsoft.com/office/drawing/2014/main" id="{5E4AF5BA-ED81-4845-9231-32646DA37E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867" y="71058"/>
            <a:ext cx="11940266" cy="6715883"/>
          </a:xfrm>
        </p:spPr>
      </p:pic>
    </p:spTree>
    <p:extLst>
      <p:ext uri="{BB962C8B-B14F-4D97-AF65-F5344CB8AC3E}">
        <p14:creationId xmlns:p14="http://schemas.microsoft.com/office/powerpoint/2010/main" val="381805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7E829-06C2-43E2-81DC-A14249C9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256543-3D1E-452A-A39F-33F386E7B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Nessa Aula vimos as funções básicas para iniciantes do Excel, que são funções que você vai utilizar bastante no seu dia a dia.</a:t>
            </a:r>
          </a:p>
          <a:p>
            <a:r>
              <a:rPr lang="pt-BR" dirty="0"/>
              <a:t>Lembrando que não basta só saber a função, é muito importante praticar, que teste, faça mudanças, assim fica-se mais familiarizado com as funções e seus resultados.</a:t>
            </a:r>
          </a:p>
          <a:p>
            <a:r>
              <a:rPr lang="pt-BR" dirty="0"/>
              <a:t>Dessa forma vai ficar muito mais fácil quando precisar utilizar essas funções nos seus projetos e relatórios.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5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4AD0F-66D8-44E0-BC60-2B177D94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o computador funciona?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F8239-726E-4358-AD43-94B5FDD35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Os </a:t>
            </a:r>
            <a:r>
              <a:rPr lang="pt-PT" b="1" dirty="0"/>
              <a:t>hardwares</a:t>
            </a:r>
            <a:r>
              <a:rPr lang="pt-PT" dirty="0"/>
              <a:t> são fundamentais ​​para construir os computadores. Entre os principais estão incluídos o processador, os dispositivos de memória, a unidade central de processamento (CPU), o teclado, a placa-mãe, o mouse e a impressora.</a:t>
            </a:r>
          </a:p>
          <a:p>
            <a:r>
              <a:rPr lang="pt-PT" dirty="0"/>
              <a:t>Um </a:t>
            </a:r>
            <a:r>
              <a:rPr lang="pt-PT" b="1" dirty="0"/>
              <a:t>software</a:t>
            </a:r>
            <a:r>
              <a:rPr lang="pt-PT" dirty="0"/>
              <a:t> é, basicamente, um programa de computador que segue instruções específicas e predeterminadas por um desenvolvedor. A sua finalidade é prestar um suporte ao usuário, sempre com base na lógica, ou seja, em “regras” criadas para o seu funcionamento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50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C0DD3-5882-4586-817D-1215981F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 sobre MS Excel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3912DD-5517-4C4C-9758-F673496A5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7436"/>
            <a:ext cx="8977654" cy="50919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1900" dirty="0"/>
              <a:t>1- Descreva algumas das utilidades do MS Excel. </a:t>
            </a:r>
            <a:br>
              <a:rPr lang="pt-BR" sz="1900" dirty="0"/>
            </a:br>
            <a:r>
              <a:rPr lang="pt-BR" sz="1900" dirty="0"/>
              <a:t>2- Cite 4 operadores matemáticos que são usados no Excel, e seus respectivos significados.</a:t>
            </a:r>
          </a:p>
          <a:p>
            <a:pPr marL="0" indent="0">
              <a:buNone/>
            </a:pPr>
            <a:r>
              <a:rPr lang="pt-BR" sz="1900" dirty="0"/>
              <a:t>3- Explique com suas palavras o procedimento para copiar uma formula ou função para outras células através da Alça de Preenchimento. </a:t>
            </a:r>
            <a:br>
              <a:rPr lang="pt-BR" sz="1900" dirty="0"/>
            </a:br>
            <a:r>
              <a:rPr lang="pt-BR" sz="1900" dirty="0"/>
              <a:t>4- Supondo que da célula A1 até a célula A20 existam alguns valores numéricos, como ficaria uma função para realizar a soma de todos esses valores? </a:t>
            </a:r>
            <a:br>
              <a:rPr lang="pt-BR" sz="1900" dirty="0"/>
            </a:br>
            <a:r>
              <a:rPr lang="pt-BR" sz="1900" dirty="0"/>
              <a:t>5- Supondo que na célula A1 exista o valor 10, e na célula A2 exista o valor 20, e na célula A3 foi digitada a formula =A1+A2/2, qual será o resultado exibido por essa função? Justifique sua resposta. </a:t>
            </a:r>
            <a:br>
              <a:rPr lang="pt-BR" sz="1900" dirty="0"/>
            </a:br>
            <a:r>
              <a:rPr lang="pt-BR" sz="1900" dirty="0"/>
              <a:t>6- Supondo que na célula A10 de uma planilha, exista o valor total de vendas de uma empresa qualquer, e que a meta de vendas dessa empresa seja R$ 6.000,00 reais, crie uma função que informe se a empresa atingiu a meta de vendas ou não.</a:t>
            </a:r>
          </a:p>
          <a:p>
            <a:pPr marL="0" indent="0">
              <a:buNone/>
            </a:pPr>
            <a:r>
              <a:rPr lang="pt-BR" sz="1900" dirty="0"/>
              <a:t>7- Qual o procedimento para criar uma gráfico no MS Excel? </a:t>
            </a:r>
            <a:br>
              <a:rPr lang="pt-BR" sz="1900" dirty="0"/>
            </a:br>
            <a:r>
              <a:rPr lang="pt-BR" sz="1900" dirty="0"/>
              <a:t>8- Cite 4 tipos de gráficos que podem ser inseridos no MS Excel.</a:t>
            </a:r>
          </a:p>
          <a:p>
            <a:pPr marL="0" indent="0">
              <a:buNone/>
            </a:pPr>
            <a:r>
              <a:rPr lang="pt-BR" sz="1900" dirty="0"/>
              <a:t>9- Explique com suas palavras como funciona a fórmula =MÉDIA e para quê ela é utilizada.</a:t>
            </a:r>
          </a:p>
          <a:p>
            <a:pPr marL="0" indent="0">
              <a:buNone/>
            </a:pPr>
            <a:r>
              <a:rPr lang="pt-BR" sz="1900" dirty="0"/>
              <a:t>10- Descreva como inserir uma tabela no MS Excel.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2113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222E1-691E-47A4-BC9C-82231927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2068DA8-6AFD-4EC1-A3F7-0DA79C361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4429" y="-130629"/>
            <a:ext cx="12300857" cy="7049861"/>
          </a:xfrm>
        </p:spPr>
      </p:pic>
    </p:spTree>
    <p:extLst>
      <p:ext uri="{BB962C8B-B14F-4D97-AF65-F5344CB8AC3E}">
        <p14:creationId xmlns:p14="http://schemas.microsoft.com/office/powerpoint/2010/main" val="2044859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0AF12DC-95AF-4020-8A76-2BB359505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B5129C-99E4-4877-9FA3-37C85C04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Dúvidas?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701A301-520C-4930-B6FE-638FE7462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4759" y="1940613"/>
            <a:ext cx="914213" cy="914213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D482693-2474-496C-94F1-F7682FDBF853}"/>
              </a:ext>
            </a:extLst>
          </p:cNvPr>
          <p:cNvSpPr txBox="1"/>
          <p:nvPr/>
        </p:nvSpPr>
        <p:spPr>
          <a:xfrm>
            <a:off x="1066801" y="2166886"/>
            <a:ext cx="216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pt-BR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Julicorlando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@Julicorlando25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ED9322-BB42-439B-9025-A9D41CD3E8F0}"/>
              </a:ext>
            </a:extLst>
          </p:cNvPr>
          <p:cNvSpPr txBox="1"/>
          <p:nvPr/>
        </p:nvSpPr>
        <p:spPr>
          <a:xfrm>
            <a:off x="6329082" y="828058"/>
            <a:ext cx="55964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425296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6484C-296F-4725-83D4-DBFC48BD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Mídia Online 3" title="Como seu computador funciona? O que faz cada componente?">
            <a:hlinkClick r:id="" action="ppaction://media"/>
            <a:extLst>
              <a:ext uri="{FF2B5EF4-FFF2-40B4-BE49-F238E27FC236}">
                <a16:creationId xmlns:a16="http://schemas.microsoft.com/office/drawing/2014/main" id="{AA270000-78F6-41DE-AAC8-48A60C5C476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20781"/>
            <a:ext cx="12228945" cy="68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6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D691D-D555-41EE-BECB-D3481531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Aplicabilidade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ACDD6-18F7-4B84-9E7A-6CA3E45A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informática é uma ferramenta de trabalho valiosa para a rotina de execução das atividades de qualquer profissional, visto que atua em todas as áreas do conhecimento humano.</a:t>
            </a:r>
          </a:p>
          <a:p>
            <a:r>
              <a:rPr lang="pt-BR" dirty="0"/>
              <a:t>O técnico em enfermagem necessitará em sua atividade laboral do uso frequente da informática. </a:t>
            </a:r>
          </a:p>
          <a:p>
            <a:r>
              <a:rPr lang="pt-BR" dirty="0"/>
              <a:t>Na operação de máquinas e equipamentos;</a:t>
            </a:r>
          </a:p>
          <a:p>
            <a:r>
              <a:rPr lang="pt-BR" dirty="0"/>
              <a:t>Na preparação de textos (laudos), planilhas e apresentações;</a:t>
            </a:r>
          </a:p>
          <a:p>
            <a:r>
              <a:rPr lang="pt-BR" dirty="0"/>
              <a:t>Nos softwares utilizados nas empresas e hospitais.</a:t>
            </a:r>
          </a:p>
        </p:txBody>
      </p:sp>
    </p:spTree>
    <p:extLst>
      <p:ext uri="{BB962C8B-B14F-4D97-AF65-F5344CB8AC3E}">
        <p14:creationId xmlns:p14="http://schemas.microsoft.com/office/powerpoint/2010/main" val="21120887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554</TotalTime>
  <Words>3144</Words>
  <Application>Microsoft Office PowerPoint</Application>
  <PresentationFormat>Widescreen</PresentationFormat>
  <Paragraphs>231</Paragraphs>
  <Slides>72</Slides>
  <Notes>1</Notes>
  <HiddenSlides>0</HiddenSlides>
  <MMClips>4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72</vt:i4>
      </vt:variant>
    </vt:vector>
  </HeadingPairs>
  <TitlesOfParts>
    <vt:vector size="81" baseType="lpstr">
      <vt:lpstr>Arial</vt:lpstr>
      <vt:lpstr>Arial</vt:lpstr>
      <vt:lpstr>Arial Rounded MT Bold</vt:lpstr>
      <vt:lpstr>Calibri</vt:lpstr>
      <vt:lpstr>Segoe UI</vt:lpstr>
      <vt:lpstr>Trebuchet MS</vt:lpstr>
      <vt:lpstr>Wingdings</vt:lpstr>
      <vt:lpstr>Wingdings 3</vt:lpstr>
      <vt:lpstr>Facetado</vt:lpstr>
      <vt:lpstr>Apresentação do PowerPoint</vt:lpstr>
      <vt:lpstr>Informática Básica</vt:lpstr>
      <vt:lpstr>Vamos nos conhecer?</vt:lpstr>
      <vt:lpstr>“Não existem sonhos impossíveis para aqueles que realmente acreditam que o poder realizador reside no interior de cada ser humano, sempre que alguém descobre esse poder algo antes considerado impossível se torna realidade.” (Albert Einstein)</vt:lpstr>
      <vt:lpstr>Antes de partimos para a informática, segue umas informações importantes</vt:lpstr>
      <vt:lpstr>Objetivo da Informática Básica </vt:lpstr>
      <vt:lpstr>Como o computador funciona?</vt:lpstr>
      <vt:lpstr>Apresentação do PowerPoint</vt:lpstr>
      <vt:lpstr>Aplicabilidade</vt:lpstr>
      <vt:lpstr>Informática é a mesma coisa que tecnologia?</vt:lpstr>
      <vt:lpstr>Versões do Windows</vt:lpstr>
      <vt:lpstr>Unidades de medida</vt:lpstr>
      <vt:lpstr>Sistemas Operacionais (S.O.) Mais usados</vt:lpstr>
      <vt:lpstr>Conhecendo o Windows e suas funcionalidades!</vt:lpstr>
      <vt:lpstr>Apresentação do PowerPoint</vt:lpstr>
      <vt:lpstr>Apresentação do PowerPoint</vt:lpstr>
      <vt:lpstr>Apresentação do PowerPoint</vt:lpstr>
      <vt:lpstr>Apresentação do PowerPoint</vt:lpstr>
      <vt:lpstr>Para que serve o LinkedIn?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Informe às pessoas certas que você está buscando emprego</vt:lpstr>
      <vt:lpstr>As conversas de hoje podem levar a oportunidades amanhã</vt:lpstr>
      <vt:lpstr>Vamos conhecer um pouco sobre o computador recursos.</vt:lpstr>
      <vt:lpstr>Apresentação do PowerPoint</vt:lpstr>
      <vt:lpstr>Introdução ao Microsoft Word</vt:lpstr>
      <vt:lpstr>O que é Microsoft Word?</vt:lpstr>
      <vt:lpstr>Componentes Principais</vt:lpstr>
      <vt:lpstr>Apresentação do PowerPoint</vt:lpstr>
      <vt:lpstr>Criando um Documento</vt:lpstr>
      <vt:lpstr>Apresentação do PowerPoint</vt:lpstr>
      <vt:lpstr>Personalização de Texto</vt:lpstr>
      <vt:lpstr>Apresentação do PowerPoint</vt:lpstr>
      <vt:lpstr>Adicionar Elementos</vt:lpstr>
      <vt:lpstr>Apresentação do PowerPoint</vt:lpstr>
      <vt:lpstr>Símbolos</vt:lpstr>
      <vt:lpstr>Tabelas</vt:lpstr>
      <vt:lpstr>WordArt</vt:lpstr>
      <vt:lpstr>Melhorando o Documento</vt:lpstr>
      <vt:lpstr>Apresentação do PowerPoint</vt:lpstr>
      <vt:lpstr>Finalizando o Documento</vt:lpstr>
      <vt:lpstr>Apresentação do PowerPoint</vt:lpstr>
      <vt:lpstr>Apresentação do PowerPoint</vt:lpstr>
      <vt:lpstr>Informação Extra!</vt:lpstr>
      <vt:lpstr>Recapitulando</vt:lpstr>
      <vt:lpstr>Exercícios sobre MS Word</vt:lpstr>
      <vt:lpstr>Apresentação do PowerPoint</vt:lpstr>
      <vt:lpstr>MS Excel</vt:lpstr>
      <vt:lpstr>Apresentação do PowerPoint</vt:lpstr>
      <vt:lpstr>O que vamos aprender nessa aula:</vt:lpstr>
      <vt:lpstr>Apresentação do PowerPoint</vt:lpstr>
      <vt:lpstr>Apresentação do PowerPoint</vt:lpstr>
      <vt:lpstr>Função SOMA </vt:lpstr>
      <vt:lpstr>Função MULT (ou PRODUTO para as versões mais antigas do Excel) </vt:lpstr>
      <vt:lpstr>Atenção!!!</vt:lpstr>
      <vt:lpstr>Apresentação do PowerPoint</vt:lpstr>
      <vt:lpstr>Função MÁXIMO e MÍNIMO </vt:lpstr>
      <vt:lpstr>Resultado das funções MÁXIMO e MÍNIMO</vt:lpstr>
      <vt:lpstr>Função =MÉDIA</vt:lpstr>
      <vt:lpstr>Apresentação do PowerPoint</vt:lpstr>
      <vt:lpstr>Apresentação do PowerPoint</vt:lpstr>
      <vt:lpstr>Função SE </vt:lpstr>
      <vt:lpstr>Apresentação do PowerPoint</vt:lpstr>
      <vt:lpstr>Criar e Formatar tabelas</vt:lpstr>
      <vt:lpstr>Apresentação do PowerPoint</vt:lpstr>
      <vt:lpstr>Apresentação do PowerPoint</vt:lpstr>
      <vt:lpstr>Exercícios sobre MS Excel</vt:lpstr>
      <vt:lpstr>Apresentação do PowerPoint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Informática Básica</dc:title>
  <dc:creator>Julio Orlando</dc:creator>
  <cp:lastModifiedBy>Julio Orlando</cp:lastModifiedBy>
  <cp:revision>28</cp:revision>
  <dcterms:created xsi:type="dcterms:W3CDTF">2024-07-02T20:45:38Z</dcterms:created>
  <dcterms:modified xsi:type="dcterms:W3CDTF">2024-11-13T13:15:47Z</dcterms:modified>
</cp:coreProperties>
</file>